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75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5226" autoAdjust="0"/>
  </p:normalViewPr>
  <p:slideViewPr>
    <p:cSldViewPr snapToGrid="0" snapToObjects="1">
      <p:cViewPr varScale="1">
        <p:scale>
          <a:sx n="86" d="100"/>
          <a:sy n="86" d="100"/>
        </p:scale>
        <p:origin x="57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2/11/2022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2/11/2022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hyperlink" Target="https://edutorij.e-skole.hr/share/proxy/alfresco-noauth/edutorij/api/proxy-guest/68015b42-a876-4b53-b0e4-8723181ea03d/html/4095_Nultocke_i_ekstremi_kvadratne_funkcije.html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r2.wiki/wiki/Parabolic_arch" TargetMode="External"/><Relationship Id="rId5" Type="http://schemas.openxmlformats.org/officeDocument/2006/relationships/hyperlink" Target="https://www.klix.ba/vijesti/bih/u-mostaru-otvoren-novi-park-i-pasarela-koja-podsjeca-na-stari-most/181002154" TargetMode="Externa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pload.wikimedia.org/wikipedia/commons/thumb/d/de/Hyperbel-def-ass-e.svg/1024px-Hyperbel-def-ass-e.svg.png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ogebra.org/m/AV9CJWv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www.grad.hr/geometrija/udzbenik/3/3-1-4a.html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r.wikipedia.org/wiki/Jaje_s_Instagrama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hyperlink" Target="https://sr.wikipedia.org/wiki/%D0%A5%D0%B8%D0%BF%D0%B5%D1%80%D0%B1%D0%BE%D0%BB%D0%BE%D0%B8%D0%B4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hyperlink" Target="https://hr.wikipedia.org/wiki/Hiperboloid" TargetMode="External"/><Relationship Id="rId5" Type="http://schemas.openxmlformats.org/officeDocument/2006/relationships/image" Target="../media/image35.png"/><Relationship Id="rId10" Type="http://schemas.openxmlformats.org/officeDocument/2006/relationships/hyperlink" Target="https://bima-shop.hr/sat-pjescani-stakleni-sa-srebrno-sivim-pijeskom-165x65-cm-proizvod-38182/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bs.warbletoncouncil.org/paraboloide-hiperbolico-6291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44.jf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0.jpg"/><Relationship Id="rId10" Type="http://schemas.openxmlformats.org/officeDocument/2006/relationships/hyperlink" Target="https://srpskainfo.com/sve-se-zavrsilo-prirodnim-putem-u-tijelu-djecaka-pronadjen-metak-a-niko-nije-pucao-u-njega/" TargetMode="External"/><Relationship Id="rId4" Type="http://schemas.openxmlformats.org/officeDocument/2006/relationships/image" Target="../media/image39.png"/><Relationship Id="rId9" Type="http://schemas.openxmlformats.org/officeDocument/2006/relationships/hyperlink" Target="https://hr.wikipedia.org/wiki/Paraboloid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hr.puntomarinero.com/the-volume-of-the-cone/" TargetMode="External"/><Relationship Id="rId3" Type="http://schemas.openxmlformats.org/officeDocument/2006/relationships/image" Target="../media/image46.png"/><Relationship Id="rId7" Type="http://schemas.openxmlformats.org/officeDocument/2006/relationships/hyperlink" Target="https://bs.wikipedia.org/wiki/Kupa_(geometrija)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eb.math.pmf.unizg.hr/~beros/la/krcko/cilindri.html" TargetMode="External"/><Relationship Id="rId3" Type="http://schemas.openxmlformats.org/officeDocument/2006/relationships/image" Target="../media/image50.gif"/><Relationship Id="rId7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gif"/><Relationship Id="rId10" Type="http://schemas.openxmlformats.org/officeDocument/2006/relationships/hyperlink" Target="https://www.facebook.com/diskontifeniks/posts/2301335746645845/" TargetMode="External"/><Relationship Id="rId4" Type="http://schemas.openxmlformats.org/officeDocument/2006/relationships/image" Target="../media/image51.gif"/><Relationship Id="rId9" Type="http://schemas.openxmlformats.org/officeDocument/2006/relationships/hyperlink" Target="https://hristo.hr/kategorija-proizvoda/dijelovi-i-dodaci/unutarnji-dijelovi/cilindri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hr.wikipedia.org/wiki/Elipsa" TargetMode="External"/><Relationship Id="rId13" Type="http://schemas.openxmlformats.org/officeDocument/2006/relationships/hyperlink" Target="https://hr.wikipedia.org/wiki/Paraboloid" TargetMode="External"/><Relationship Id="rId3" Type="http://schemas.openxmlformats.org/officeDocument/2006/relationships/hyperlink" Target="https://hr.wikipedia.org/wiki/Krivulje_drugog_reda" TargetMode="External"/><Relationship Id="rId7" Type="http://schemas.openxmlformats.org/officeDocument/2006/relationships/hyperlink" Target="https://matematika.fandom.com/bs/wiki/Elipsa#Povr.C5.A1ina_i_obim" TargetMode="External"/><Relationship Id="rId12" Type="http://schemas.openxmlformats.org/officeDocument/2006/relationships/hyperlink" Target="https://hr.wikipedia.org/wiki/Hiperboloid" TargetMode="External"/><Relationship Id="rId17" Type="http://schemas.openxmlformats.org/officeDocument/2006/relationships/hyperlink" Target="https://www.facebook.com/diskontifeniks/posts/2301335746645845/" TargetMode="External"/><Relationship Id="rId2" Type="http://schemas.openxmlformats.org/officeDocument/2006/relationships/hyperlink" Target="https://hr.wikipedia.org/wiki/Analiti%C4%8Dka_geometrija" TargetMode="External"/><Relationship Id="rId16" Type="http://schemas.openxmlformats.org/officeDocument/2006/relationships/hyperlink" Target="https://web.math.pmf.unizg.hr/~beros/la/krcko/cilindri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ogebra.org/m/AV9CJWvg" TargetMode="External"/><Relationship Id="rId11" Type="http://schemas.openxmlformats.org/officeDocument/2006/relationships/hyperlink" Target="https://enciklopedija.hr/natuknica.aspx?ID=17716" TargetMode="External"/><Relationship Id="rId5" Type="http://schemas.openxmlformats.org/officeDocument/2006/relationships/hyperlink" Target="https://hr2.wiki/wiki/Parabolic_arch" TargetMode="External"/><Relationship Id="rId15" Type="http://schemas.openxmlformats.org/officeDocument/2006/relationships/hyperlink" Target="http://lavica.fesb.unist.hr/mat2/predavanja/node55.html" TargetMode="External"/><Relationship Id="rId10" Type="http://schemas.openxmlformats.org/officeDocument/2006/relationships/hyperlink" Target="https://bs.wikipedia.org/wiki/Povr%C5%A1" TargetMode="External"/><Relationship Id="rId4" Type="http://schemas.openxmlformats.org/officeDocument/2006/relationships/hyperlink" Target="https://hr.wikipedia.org/wiki/Kru%C5%BEnica" TargetMode="External"/><Relationship Id="rId9" Type="http://schemas.openxmlformats.org/officeDocument/2006/relationships/hyperlink" Target="https://bs.wikipedia.org/wiki/Parabola_(matematika)" TargetMode="External"/><Relationship Id="rId14" Type="http://schemas.openxmlformats.org/officeDocument/2006/relationships/hyperlink" Target="https://bs.wikipedia.org/wiki/Kupa_(geometrija)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kiwand.com/hr/Kartezijev_koordinatni_sustav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r.wikipedia.org/wiki/Krivulje_drugog_red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r.wikipedia.org/wiki/Kru%C5%BEnica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hyperlink" Target="https://www.vivre.hr/p-1487474/kompas_instruments" TargetMode="External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hyperlink" Target="https://hr.wikipedia.org/wiki/Sat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hyperlink" Target="https://www.polovniautomobili.com/auto-vesti/saveti/6569/kruzni-tok-pravila-voznje" TargetMode="External"/><Relationship Id="rId5" Type="http://schemas.openxmlformats.org/officeDocument/2006/relationships/image" Target="../media/image13.gif"/><Relationship Id="rId10" Type="http://schemas.openxmlformats.org/officeDocument/2006/relationships/hyperlink" Target="https://www.m-bikeshop.com/proizvod/cross-alissa-24/" TargetMode="External"/><Relationship Id="rId4" Type="http://schemas.openxmlformats.org/officeDocument/2006/relationships/image" Target="../media/image12.jpg"/><Relationship Id="rId9" Type="http://schemas.openxmlformats.org/officeDocument/2006/relationships/hyperlink" Target="https://www.24sata.hr/lifestyle/mrsavite-uz-igru-hula-hoop-u-30-minuta-trosi-500-kalorija-573067" TargetMode="External"/><Relationship Id="rId14" Type="http://schemas.openxmlformats.org/officeDocument/2006/relationships/hyperlink" Target="https://www.wikiwand.com/bs/Ljudsko_ok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r.wikipedia.org/wiki/Elips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player.rs/142792054-Geometrija-i-smer-deo-4-krive-u-ravni.html" TargetMode="External"/><Relationship Id="rId4" Type="http://schemas.openxmlformats.org/officeDocument/2006/relationships/hyperlink" Target="https://www.gradnja.me/clanak/456/Elipsa-na-krovu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r.wikipedia.org/wiki/Parabola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rmAutofit/>
          </a:bodyPr>
          <a:lstStyle/>
          <a:p>
            <a:r>
              <a:rPr lang="bs-Latn-BA" b="1" dirty="0">
                <a:latin typeface="Arial" panose="020B0604020202020204" pitchFamily="34" charset="0"/>
                <a:cs typeface="Arial" panose="020B0604020202020204" pitchFamily="34" charset="0"/>
              </a:rPr>
              <a:t>Krive I površi drugog reda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/>
          </a:bodyPr>
          <a:lstStyle/>
          <a:p>
            <a:r>
              <a:rPr lang="bs-Latn-BA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Zulka musić, IB200059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EAA0A-6000-4E20-97AE-77242E3CD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538579"/>
            <a:ext cx="10131425" cy="1456267"/>
          </a:xfrm>
        </p:spPr>
        <p:txBody>
          <a:bodyPr/>
          <a:lstStyle/>
          <a:p>
            <a:pPr algn="ctr"/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primjeri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3566CA47-ABA4-4861-AF59-967D40FF1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95" y="2506879"/>
            <a:ext cx="2782965" cy="2905125"/>
          </a:xfr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502F9233-3608-4CB6-B01B-07FB56A5B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214" y="2244941"/>
            <a:ext cx="4130555" cy="3429000"/>
          </a:xfrm>
          <a:prstGeom prst="rect">
            <a:avLst/>
          </a:prstGeom>
        </p:spPr>
      </p:pic>
      <p:pic>
        <p:nvPicPr>
          <p:cNvPr id="9" name="Picture 8" descr="A picture containing outdoor, building, bridge, arch&#10;&#10;Description automatically generated">
            <a:extLst>
              <a:ext uri="{FF2B5EF4-FFF2-40B4-BE49-F238E27FC236}">
                <a16:creationId xmlns:a16="http://schemas.microsoft.com/office/drawing/2014/main" id="{079F7C89-85C0-48EE-988A-AA23AFD17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423" y="2244942"/>
            <a:ext cx="4827032" cy="342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CCA2F9-CC53-42E4-BE0A-75B8CC97E359}"/>
              </a:ext>
            </a:extLst>
          </p:cNvPr>
          <p:cNvSpPr txBox="1"/>
          <p:nvPr/>
        </p:nvSpPr>
        <p:spPr>
          <a:xfrm>
            <a:off x="7341833" y="5912528"/>
            <a:ext cx="4580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https://www.klix.ba/vijesti/bih/u-mostaru-otvoren-novi-park-i-pasarela-koja-podsjeca-na-stari-most/181002154</a:t>
            </a:r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2F6D5-05BE-444C-9941-CC823E623E0A}"/>
              </a:ext>
            </a:extLst>
          </p:cNvPr>
          <p:cNvSpPr txBox="1"/>
          <p:nvPr/>
        </p:nvSpPr>
        <p:spPr>
          <a:xfrm>
            <a:off x="117595" y="5673942"/>
            <a:ext cx="2669993" cy="645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6"/>
              </a:rPr>
              <a:t>https://hr2.wiki/wiki/Parabolic_arch</a:t>
            </a:r>
            <a:r>
              <a:rPr lang="bs-Latn-BA" dirty="0"/>
              <a:t> 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73CA9-4F7A-4EEE-BE47-0F2C0ACA3C37}"/>
              </a:ext>
            </a:extLst>
          </p:cNvPr>
          <p:cNvSpPr txBox="1"/>
          <p:nvPr/>
        </p:nvSpPr>
        <p:spPr>
          <a:xfrm>
            <a:off x="2998214" y="5912528"/>
            <a:ext cx="4130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1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https://edutorij.e-skole.hr/share/proxy/alfresco-noauth/edutorij/api/proxy-guest/68015b42-a876-4b53-b0e4-8723181ea03d/html/4095_Nultocke_i_ekstremi_kvadratne_funkcije.html</a:t>
            </a:r>
            <a:endParaRPr lang="bs-Latn-BA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27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34F16-00EA-4FBD-B593-F72D9251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hiperbola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5AFFB-AFAD-489B-934D-A61F388AB4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2178" y="2261420"/>
                <a:ext cx="4002936" cy="3637935"/>
              </a:xfrm>
            </p:spPr>
            <p:txBody>
              <a:bodyPr>
                <a:normAutofit/>
              </a:bodyPr>
              <a:lstStyle/>
              <a:p>
                <a:r>
                  <a:rPr lang="de-DE" b="1" i="0" dirty="0">
                    <a:effectLst/>
                    <a:latin typeface="Arial" panose="020B0604020202020204" pitchFamily="34" charset="0"/>
                  </a:rPr>
                  <a:t>Hiperbola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 je skup t</a:t>
                </a:r>
                <a:r>
                  <a:rPr lang="bs-Latn-BA" b="0" i="0" dirty="0">
                    <a:effectLst/>
                    <a:latin typeface="Arial" panose="020B0604020202020204" pitchFamily="34" charset="0"/>
                  </a:rPr>
                  <a:t>a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čaka za koje je razlika udaljenosti od dviju fiksnih t</a:t>
                </a:r>
                <a:r>
                  <a:rPr lang="bs-Latn-BA" b="0" i="0" dirty="0">
                    <a:effectLst/>
                    <a:latin typeface="Arial" panose="020B0604020202020204" pitchFamily="34" charset="0"/>
                  </a:rPr>
                  <a:t>a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čaka</a:t>
                </a:r>
                <a:r>
                  <a:rPr lang="bs-Latn-BA" b="0" i="0" dirty="0">
                    <a:effectLst/>
                    <a:latin typeface="Arial" panose="020B0604020202020204" pitchFamily="34" charset="0"/>
                  </a:rPr>
                  <a:t> (žarišta) konstantna veličina 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i iznosi </a:t>
                </a:r>
                <a:r>
                  <a:rPr lang="bs-Latn-BA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2a</a:t>
                </a:r>
                <a:r>
                  <a:rPr lang="bs-Latn-BA" b="0" i="0" dirty="0">
                    <a:effectLst/>
                    <a:latin typeface="Arial" panose="020B0604020202020204" pitchFamily="34" charset="0"/>
                  </a:rPr>
                  <a:t>.</a:t>
                </a:r>
              </a:p>
              <a:p>
                <a:r>
                  <a:rPr lang="pl-PL" i="0" dirty="0">
                    <a:effectLst/>
                    <a:latin typeface="Arial" panose="020B0604020202020204" pitchFamily="34" charset="0"/>
                  </a:rPr>
                  <a:t>Jednačina hiperbole sa središtem u </a:t>
                </a:r>
                <a:r>
                  <a:rPr lang="pl-PL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S(0, 0)</a:t>
                </a:r>
                <a:r>
                  <a:rPr lang="pl-PL" dirty="0"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bs-Latn-BA" i="0" dirty="0">
                  <a:effectLst/>
                  <a:latin typeface="Arial" panose="020B0604020202020204" pitchFamily="34" charset="0"/>
                </a:endParaRPr>
              </a:p>
              <a:p>
                <a:r>
                  <a:rPr lang="pl-PL" i="0" dirty="0">
                    <a:effectLst/>
                    <a:latin typeface="Arial" panose="020B0604020202020204" pitchFamily="34" charset="0"/>
                  </a:rPr>
                  <a:t>Jednačina hiperbole sa središtem u </a:t>
                </a:r>
                <a:r>
                  <a:rPr lang="pl-PL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S(p, q)</a:t>
                </a:r>
                <a:r>
                  <a:rPr lang="pl-PL" dirty="0"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:</a:t>
                </a:r>
                <a:endParaRPr lang="bs-Latn-BA" dirty="0">
                  <a:effectLst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bs-Latn-BA" i="0" dirty="0"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5AFFB-AFAD-489B-934D-A61F388AB4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2178" y="2261420"/>
                <a:ext cx="4002936" cy="3637935"/>
              </a:xfrm>
              <a:blipFill>
                <a:blip r:embed="rId3"/>
                <a:stretch>
                  <a:fillRect l="-1067" r="-9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7BF80974-D77E-46FB-8132-C6066387D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752" y="180975"/>
            <a:ext cx="6730798" cy="56483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D4EAC2-3FE3-40D1-86F8-1732BA8C9D83}"/>
              </a:ext>
            </a:extLst>
          </p:cNvPr>
          <p:cNvSpPr txBox="1"/>
          <p:nvPr/>
        </p:nvSpPr>
        <p:spPr>
          <a:xfrm>
            <a:off x="5330623" y="6040219"/>
            <a:ext cx="676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800" dirty="0">
                <a:hlinkClick r:id="rId5"/>
              </a:rPr>
              <a:t>https://upload.wikimedia.org/wikipedia/commons/thumb/d/de/Hyperbel-def-ass-e.svg/1024px-Hyperbel-def-ass-e.svg.png</a:t>
            </a:r>
            <a:r>
              <a:rPr lang="bs-Latn-BA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548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54AE1-8EA1-440F-BD5D-DCEFD784D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503068"/>
            <a:ext cx="10131425" cy="1456267"/>
          </a:xfrm>
        </p:spPr>
        <p:txBody>
          <a:bodyPr/>
          <a:lstStyle/>
          <a:p>
            <a:pPr algn="ctr"/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primjeri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A picture containing blue&#10;&#10;Description automatically generated">
            <a:extLst>
              <a:ext uri="{FF2B5EF4-FFF2-40B4-BE49-F238E27FC236}">
                <a16:creationId xmlns:a16="http://schemas.microsoft.com/office/drawing/2014/main" id="{489D7D9C-660D-412A-A3B2-CFC40704D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337" y="2379217"/>
            <a:ext cx="4540604" cy="3021566"/>
          </a:xfrm>
        </p:spPr>
      </p:pic>
      <p:pic>
        <p:nvPicPr>
          <p:cNvPr id="7" name="Picture 6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2B447EC3-5E3A-47C9-B4E5-51DC88FA4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407" y="2200223"/>
            <a:ext cx="3355760" cy="3632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F7ECD7-53A6-4348-9D0C-E712C1BAA7AB}"/>
              </a:ext>
            </a:extLst>
          </p:cNvPr>
          <p:cNvSpPr txBox="1"/>
          <p:nvPr/>
        </p:nvSpPr>
        <p:spPr>
          <a:xfrm>
            <a:off x="541538" y="5734975"/>
            <a:ext cx="476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4"/>
              </a:rPr>
              <a:t>https://www.geogebra.org/m/AV9CJWvg</a:t>
            </a:r>
            <a:r>
              <a:rPr lang="bs-Latn-BA" dirty="0"/>
              <a:t> 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5CF7CE-3602-42AE-8551-9F9FC9F7CB9E}"/>
              </a:ext>
            </a:extLst>
          </p:cNvPr>
          <p:cNvSpPr txBox="1"/>
          <p:nvPr/>
        </p:nvSpPr>
        <p:spPr>
          <a:xfrm>
            <a:off x="7377344" y="6036816"/>
            <a:ext cx="401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4"/>
              </a:rPr>
              <a:t>https://www.geogebra.org/m/AV9CJWvg</a:t>
            </a:r>
            <a:r>
              <a:rPr lang="bs-Latn-BA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884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F3E4D8-4A83-4CAF-A559-595D028C0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Površi drugog reda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820697-5382-4CA0-B9F9-0C1E1F5007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8658" y="1150076"/>
                <a:ext cx="6660410" cy="4557849"/>
              </a:xfrm>
            </p:spPr>
            <p:txBody>
              <a:bodyPr>
                <a:normAutofit/>
              </a:bodyPr>
              <a:lstStyle/>
              <a:p>
                <a:r>
                  <a:rPr lang="de-DE" b="0" i="0" dirty="0">
                    <a:effectLst/>
                    <a:latin typeface="Arial" panose="020B0604020202020204" pitchFamily="34" charset="0"/>
                  </a:rPr>
                  <a:t>Površ drugog reda je skup svih ta</a:t>
                </a:r>
                <a:r>
                  <a:rPr lang="bs-Latn-BA" b="0" i="0" dirty="0">
                    <a:effectLst/>
                    <a:latin typeface="Arial" panose="020B0604020202020204" pitchFamily="34" charset="0"/>
                  </a:rPr>
                  <a:t>č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aka trodimenzionalnog prostora koje zadovoljavaju jednačinu</a:t>
                </a:r>
                <a:r>
                  <a:rPr lang="bs-Latn-BA" b="0" i="0" dirty="0">
                    <a:effectLst/>
                    <a:latin typeface="Arial" panose="020B0604020202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𝐷𝑥𝑦</m:t>
                    </m:r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𝐸𝑥𝑧</m:t>
                    </m:r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𝐹𝑦𝑧</m:t>
                    </m:r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𝐺𝑥</m:t>
                    </m:r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𝐻𝑦</m:t>
                    </m:r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𝐼𝑧</m:t>
                    </m:r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𝐾</m:t>
                    </m:r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bs-Latn-BA" b="0" i="0" dirty="0">
                  <a:effectLst/>
                  <a:latin typeface="Arial" panose="020B0604020202020204" pitchFamily="34" charset="0"/>
                </a:endParaRPr>
              </a:p>
              <a:p>
                <a:r>
                  <a:rPr lang="bs-Latn-BA" dirty="0">
                    <a:latin typeface="Arial" panose="020B0604020202020204" pitchFamily="34" charset="0"/>
                  </a:rPr>
                  <a:t>Uslov: </a:t>
                </a:r>
                <a14:m>
                  <m:oMath xmlns:m="http://schemas.openxmlformats.org/officeDocument/2006/math">
                    <m:r>
                      <a:rPr lang="bs-Latn-BA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bs-Latn-B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bs-Latn-BA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bs-Latn-B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bs-Latn-B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bs-Latn-B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bs-Latn-BA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bs-Latn-B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bs-Latn-B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bs-Latn-B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bs-Latn-BA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bs-Latn-B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bs-Latn-BA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bs-Latn-B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bs-Latn-BA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bs-Latn-B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bs-Latn-BA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bs-Latn-BA" b="0" i="1" smtClean="0">
                        <a:latin typeface="Cambria Math" panose="02040503050406030204" pitchFamily="18" charset="0"/>
                      </a:rPr>
                      <m:t>,≠0</m:t>
                    </m:r>
                  </m:oMath>
                </a14:m>
                <a:r>
                  <a:rPr lang="bs-Latn-BA" b="0" i="0" dirty="0">
                    <a:effectLst/>
                    <a:latin typeface="Arial" panose="020B0604020202020204" pitchFamily="34" charset="0"/>
                  </a:rPr>
                  <a:t> (barem jedan različit od 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820697-5382-4CA0-B9F9-0C1E1F5007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8658" y="1150076"/>
                <a:ext cx="6660410" cy="4557849"/>
              </a:xfrm>
              <a:blipFill>
                <a:blip r:embed="rId3"/>
                <a:stretch>
                  <a:fillRect l="-5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8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3599-4159-46A7-AE5B-02171B7F6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</p:spPr>
        <p:txBody>
          <a:bodyPr>
            <a:normAutofit/>
          </a:bodyPr>
          <a:lstStyle/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elipsoid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8C413B-57E4-4FAD-AF00-1E89B4273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02AE9-1BFE-4397-B704-490EA2DE4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61187" y="2142067"/>
                <a:ext cx="4099947" cy="364913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bs-Latn-BA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de-DE" sz="1500" b="1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lipsoid</a:t>
                </a:r>
                <a:r>
                  <a:rPr lang="de-DE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bs-Latn-BA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je površ </a:t>
                </a:r>
                <a:r>
                  <a:rPr lang="de-DE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drugog reda.</a:t>
                </a:r>
                <a:endParaRPr lang="bs-Latn-BA" sz="1500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de-DE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U središtu elipsoida sijeku se tri međusobno okomite os</a:t>
                </a:r>
                <a:r>
                  <a:rPr lang="bs-Latn-BA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de-DE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(glavne os</a:t>
                </a:r>
                <a:r>
                  <a:rPr lang="bs-Latn-BA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de-DE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 simetrije. </a:t>
                </a:r>
                <a:endParaRPr lang="bs-Latn-BA" sz="1500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de-DE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Po dvije od tih os</a:t>
                </a:r>
                <a:r>
                  <a:rPr lang="bs-Latn-BA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de-DE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definiraju tri međusobno okomite ravni simetrije. </a:t>
                </a:r>
                <a:endParaRPr lang="bs-Latn-BA" sz="1500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de-DE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Ako se glavne os</a:t>
                </a:r>
                <a:r>
                  <a:rPr lang="bs-Latn-BA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de-DE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uzmu kao koordinatne os</a:t>
                </a:r>
                <a:r>
                  <a:rPr lang="bs-Latn-BA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de-DE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u pravo</a:t>
                </a:r>
                <a:r>
                  <a:rPr lang="bs-Latn-BA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glom</a:t>
                </a:r>
                <a:r>
                  <a:rPr lang="de-DE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Kartezijev</a:t>
                </a:r>
                <a:r>
                  <a:rPr lang="bs-Latn-BA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om</a:t>
                </a:r>
                <a:r>
                  <a:rPr lang="de-DE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koordinatnom s</a:t>
                </a:r>
                <a:r>
                  <a:rPr lang="bs-Latn-BA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istemu</a:t>
                </a:r>
                <a:r>
                  <a:rPr lang="de-DE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 jedna</a:t>
                </a:r>
                <a:r>
                  <a:rPr lang="bs-Latn-BA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čin</a:t>
                </a:r>
                <a:r>
                  <a:rPr lang="de-DE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 elipsoida glasi:</a:t>
                </a:r>
                <a:endParaRPr lang="bs-Latn-BA" sz="1500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DE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5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bs-Latn-BA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sz="15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bs-Latn-BA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bs-Latn-BA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de-DE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bs-Latn-BA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bs-Latn-BA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bs-Latn-BA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+</a:t>
                </a:r>
                <a:r>
                  <a:rPr lang="de-DE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bs-Latn-BA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bs-Latn-BA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bs-Latn-BA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=1</a:t>
                </a:r>
              </a:p>
              <a:p>
                <a:pPr>
                  <a:lnSpc>
                    <a:spcPct val="90000"/>
                  </a:lnSpc>
                </a:pPr>
                <a:r>
                  <a:rPr lang="it-IT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gdje su </a:t>
                </a:r>
                <a:r>
                  <a:rPr lang="it-IT" sz="1500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</a:t>
                </a:r>
                <a:r>
                  <a:rPr lang="it-IT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 </a:t>
                </a:r>
                <a:r>
                  <a:rPr lang="it-IT" sz="1500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b</a:t>
                </a:r>
                <a:r>
                  <a:rPr lang="it-IT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i </a:t>
                </a:r>
                <a:r>
                  <a:rPr lang="it-IT" sz="1500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c</a:t>
                </a:r>
                <a:r>
                  <a:rPr lang="it-IT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poluos</a:t>
                </a:r>
                <a:r>
                  <a:rPr lang="bs-Latn-BA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it-IT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elipsoida</a:t>
                </a:r>
                <a:r>
                  <a:rPr lang="bs-Latn-BA" sz="15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de-DE" sz="15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02AE9-1BFE-4397-B704-490EA2DE4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1187" y="2142067"/>
                <a:ext cx="4099947" cy="3649133"/>
              </a:xfrm>
              <a:blipFill>
                <a:blip r:embed="rId3"/>
                <a:stretch>
                  <a:fillRect l="-446" r="-10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30">
            <a:extLst>
              <a:ext uri="{FF2B5EF4-FFF2-40B4-BE49-F238E27FC236}">
                <a16:creationId xmlns:a16="http://schemas.microsoft.com/office/drawing/2014/main" id="{96184565-6B22-40B8-AEFC-E5D103C55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626261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rown egg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13D82025-86A0-49F5-817D-F7CF1CE0C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326" y="728133"/>
            <a:ext cx="2629123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5" name="Rounded Rectangle 35">
            <a:extLst>
              <a:ext uri="{FF2B5EF4-FFF2-40B4-BE49-F238E27FC236}">
                <a16:creationId xmlns:a16="http://schemas.microsoft.com/office/drawing/2014/main" id="{A9B5337D-1BB2-4459-9BD6-59184E38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3515716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accessory, umbrella, antenna&#10;&#10;Description automatically generated">
            <a:extLst>
              <a:ext uri="{FF2B5EF4-FFF2-40B4-BE49-F238E27FC236}">
                <a16:creationId xmlns:a16="http://schemas.microsoft.com/office/drawing/2014/main" id="{97079A3D-6AE6-4911-A1F9-D8012EC94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739" y="3617588"/>
            <a:ext cx="4440297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F733D-8752-48A4-9673-99F76EE52620}"/>
              </a:ext>
            </a:extLst>
          </p:cNvPr>
          <p:cNvSpPr txBox="1"/>
          <p:nvPr/>
        </p:nvSpPr>
        <p:spPr>
          <a:xfrm>
            <a:off x="6693763" y="2860675"/>
            <a:ext cx="413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https://hr.wikipedia.org/wiki/Jaje_s_Instagrama</a:t>
            </a:r>
            <a:endParaRPr lang="bs-Latn-B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09CD2-14E5-4E62-807E-D24E0030FE2B}"/>
              </a:ext>
            </a:extLst>
          </p:cNvPr>
          <p:cNvSpPr txBox="1"/>
          <p:nvPr/>
        </p:nvSpPr>
        <p:spPr>
          <a:xfrm>
            <a:off x="6429375" y="6381750"/>
            <a:ext cx="4857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400" dirty="0">
                <a:hlinkClick r:id="rId7"/>
              </a:rPr>
              <a:t>https://www.grad.hr/geometrija/udzbenik/3/3-1-4a.html</a:t>
            </a:r>
            <a:r>
              <a:rPr lang="bs-Latn-B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72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314B-B9D3-44D6-A765-5B994F4B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hiperboloid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E0F5C-0A80-4B5B-99FA-E246E7498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3669" y="1777736"/>
            <a:ext cx="10505157" cy="576262"/>
          </a:xfrm>
        </p:spPr>
        <p:txBody>
          <a:bodyPr/>
          <a:lstStyle/>
          <a:p>
            <a:r>
              <a:rPr lang="de-DE" sz="1800" b="1" i="0" dirty="0">
                <a:effectLst/>
                <a:latin typeface="Arial" panose="020B0604020202020204" pitchFamily="34" charset="0"/>
              </a:rPr>
              <a:t>Hiperboloid</a:t>
            </a:r>
            <a:r>
              <a:rPr lang="de-DE" sz="1800" b="0" i="0" dirty="0">
                <a:effectLst/>
                <a:latin typeface="Arial" panose="020B0604020202020204" pitchFamily="34" charset="0"/>
              </a:rPr>
              <a:t> je </a:t>
            </a:r>
            <a:r>
              <a:rPr lang="de-DE" sz="1800" b="0" i="0" strike="noStrike" dirty="0">
                <a:effectLst/>
                <a:latin typeface="Arial" panose="020B0604020202020204" pitchFamily="34" charset="0"/>
              </a:rPr>
              <a:t>p</a:t>
            </a:r>
            <a:r>
              <a:rPr lang="bs-Latn-BA" sz="1800" b="0" i="0" strike="noStrike" dirty="0">
                <a:effectLst/>
                <a:latin typeface="Arial" panose="020B0604020202020204" pitchFamily="34" charset="0"/>
              </a:rPr>
              <a:t>ovrš</a:t>
            </a:r>
            <a:r>
              <a:rPr lang="de-DE" sz="1800" b="0" i="0" dirty="0">
                <a:effectLst/>
                <a:latin typeface="Arial" panose="020B0604020202020204" pitchFamily="34" charset="0"/>
              </a:rPr>
              <a:t> drugoga reda sa središtem i tri </a:t>
            </a:r>
            <a:r>
              <a:rPr lang="de-DE" sz="1800" dirty="0">
                <a:latin typeface="Arial" panose="020B0604020202020204" pitchFamily="34" charset="0"/>
              </a:rPr>
              <a:t>os</a:t>
            </a:r>
            <a:r>
              <a:rPr lang="bs-Latn-BA" sz="1800" dirty="0">
                <a:latin typeface="Arial" panose="020B0604020202020204" pitchFamily="34" charset="0"/>
              </a:rPr>
              <a:t>e </a:t>
            </a:r>
            <a:r>
              <a:rPr lang="de-DE" sz="1800" b="0" i="0" strike="noStrike" dirty="0">
                <a:effectLst/>
                <a:latin typeface="Arial" panose="020B0604020202020204" pitchFamily="34" charset="0"/>
              </a:rPr>
              <a:t>simetrije</a:t>
            </a:r>
            <a:r>
              <a:rPr lang="de-DE" sz="1800" b="0" i="0" dirty="0">
                <a:effectLst/>
                <a:latin typeface="Arial" panose="020B0604020202020204" pitchFamily="34" charset="0"/>
              </a:rPr>
              <a:t>. Dvije su osnove vrste</a:t>
            </a:r>
            <a:r>
              <a:rPr lang="bs-Latn-BA" sz="1800" b="0" i="0" dirty="0">
                <a:effectLst/>
                <a:latin typeface="Arial" panose="020B0604020202020204" pitchFamily="34" charset="0"/>
              </a:rPr>
              <a:t> hiperboloida</a:t>
            </a:r>
            <a:r>
              <a:rPr lang="de-DE" sz="1800" b="0" i="0" dirty="0">
                <a:effectLst/>
                <a:latin typeface="Arial" panose="020B0604020202020204" pitchFamily="34" charset="0"/>
              </a:rPr>
              <a:t>: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1D19951-05FB-4BFD-A34E-F9D8A319EBA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s-Latn-B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JEDNOKRILNI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bs-Latn-B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bs-Latn-B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bs-Latn-B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bs-Latn-B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bs-Latn-B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bs-Latn-BA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bs-Latn-B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bs-Latn-B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bs-Latn-BA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=1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1D19951-05FB-4BFD-A34E-F9D8A319E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1709" t="-14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D38DF4C-658F-49D0-8735-7EF3DA28B50F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7517836" y="2870201"/>
                <a:ext cx="4995334" cy="2920998"/>
              </a:xfrm>
            </p:spPr>
            <p:txBody>
              <a:bodyPr>
                <a:normAutofit/>
              </a:bodyPr>
              <a:lstStyle/>
              <a:p>
                <a:r>
                  <a:rPr lang="bs-Latn-B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DVOKRILNI</a:t>
                </a:r>
                <a:endParaRPr lang="bs-Latn-BA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bs-Latn-B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bs-Latn-B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bs-Latn-B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bs-Latn-B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bs-Latn-B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bs-Latn-BA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bs-Latn-B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bs-Latn-B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bs-Latn-BA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=-1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D38DF4C-658F-49D0-8735-7EF3DA28B5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7517836" y="2870201"/>
                <a:ext cx="4995334" cy="2920998"/>
              </a:xfrm>
              <a:blipFill>
                <a:blip r:embed="rId5"/>
                <a:stretch>
                  <a:fillRect l="-1585" t="-14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hart, funnel chart&#10;&#10;Description automatically generated">
            <a:extLst>
              <a:ext uri="{FF2B5EF4-FFF2-40B4-BE49-F238E27FC236}">
                <a16:creationId xmlns:a16="http://schemas.microsoft.com/office/drawing/2014/main" id="{F6841271-04F9-43D2-82BA-135902173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42" y="4031169"/>
            <a:ext cx="2067102" cy="1989930"/>
          </a:xfrm>
          <a:prstGeom prst="rect">
            <a:avLst/>
          </a:prstGeom>
        </p:spPr>
      </p:pic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4E8D9835-A3E5-4999-BBB3-00E7ECBAFE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131" y="4145755"/>
            <a:ext cx="1972433" cy="1819898"/>
          </a:xfrm>
          <a:prstGeom prst="rect">
            <a:avLst/>
          </a:prstGeom>
        </p:spPr>
      </p:pic>
      <p:pic>
        <p:nvPicPr>
          <p:cNvPr id="13" name="Picture 12" descr="A close-up of a drop of water&#10;&#10;Description automatically generated with low confidence">
            <a:extLst>
              <a:ext uri="{FF2B5EF4-FFF2-40B4-BE49-F238E27FC236}">
                <a16:creationId xmlns:a16="http://schemas.microsoft.com/office/drawing/2014/main" id="{8A823DA3-9558-43A5-84FB-CFED29EC7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5252" y="3966128"/>
            <a:ext cx="1683035" cy="2120012"/>
          </a:xfrm>
          <a:prstGeom prst="rect">
            <a:avLst/>
          </a:prstGeom>
        </p:spPr>
      </p:pic>
      <p:pic>
        <p:nvPicPr>
          <p:cNvPr id="16" name="Picture 15" descr="A few silos in a field&#10;&#10;Description automatically generated with low confidence">
            <a:extLst>
              <a:ext uri="{FF2B5EF4-FFF2-40B4-BE49-F238E27FC236}">
                <a16:creationId xmlns:a16="http://schemas.microsoft.com/office/drawing/2014/main" id="{652B6BB7-2226-49C7-84E2-3AB9AF82E9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395" y="3966127"/>
            <a:ext cx="2567665" cy="2120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904692-94AD-4534-8C8B-3347F3D242FE}"/>
              </a:ext>
            </a:extLst>
          </p:cNvPr>
          <p:cNvSpPr txBox="1"/>
          <p:nvPr/>
        </p:nvSpPr>
        <p:spPr>
          <a:xfrm>
            <a:off x="2612144" y="6315075"/>
            <a:ext cx="22492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000" dirty="0">
                <a:hlinkClick r:id="rId10"/>
              </a:rPr>
              <a:t>https://bima-shop.hr/sat-pjescani-stakleni-sa-srebrno-sivim-pijeskom-165x65-cm-proizvod-38182/</a:t>
            </a:r>
            <a:r>
              <a:rPr lang="bs-Latn-BA" sz="10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F7C46-29D0-4C22-B99E-7673ED08F561}"/>
              </a:ext>
            </a:extLst>
          </p:cNvPr>
          <p:cNvSpPr txBox="1"/>
          <p:nvPr/>
        </p:nvSpPr>
        <p:spPr>
          <a:xfrm>
            <a:off x="190500" y="6248400"/>
            <a:ext cx="2067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400" dirty="0">
                <a:hlinkClick r:id="rId11"/>
              </a:rPr>
              <a:t>https://hr.wikipedia.org/wiki/Hiperboloid</a:t>
            </a:r>
            <a:r>
              <a:rPr lang="bs-Latn-BA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B00677-3FE4-4EBA-BB14-F4995E58F3FB}"/>
              </a:ext>
            </a:extLst>
          </p:cNvPr>
          <p:cNvSpPr txBox="1"/>
          <p:nvPr/>
        </p:nvSpPr>
        <p:spPr>
          <a:xfrm>
            <a:off x="8146742" y="6021099"/>
            <a:ext cx="2581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800" dirty="0">
                <a:hlinkClick r:id="rId11"/>
              </a:rPr>
              <a:t>https://hr.wikipedia.org/wiki/Hiperboloid</a:t>
            </a:r>
            <a:r>
              <a:rPr lang="bs-Latn-BA" sz="18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DCDDB-4DA9-418E-B6FD-F5F5FC14DD86}"/>
              </a:ext>
            </a:extLst>
          </p:cNvPr>
          <p:cNvSpPr txBox="1"/>
          <p:nvPr/>
        </p:nvSpPr>
        <p:spPr>
          <a:xfrm>
            <a:off x="4861394" y="6177814"/>
            <a:ext cx="26564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100" dirty="0">
                <a:hlinkClick r:id="rId12"/>
              </a:rPr>
              <a:t>https://sr.wikipedia.org/wiki/%D0%A5%D0%B8%D0%BF%D0%B5%D1%80%D0%B1%D0%BE%D0%BB%D0%BE%D0%B8%D0%B4</a:t>
            </a:r>
            <a:r>
              <a:rPr lang="bs-Latn-BA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547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CE74-F515-4E84-9EEB-624AA31C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paraboloid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0E5B7B2-911C-43B2-AE00-8EF32A4D363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s-Latn-B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ELIPTIČKI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bs-Latn-B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num>
                      <m:den>
                        <m:r>
                          <a:rPr lang="bs-Latn-B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bs-Latn-B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bs-Latn-B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bs-Latn-B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bs-Latn-B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0E5B7B2-911C-43B2-AE00-8EF32A4D3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09" t="-14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AC228D1-C039-4FA4-A645-2C1DE0CE723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s-Latn-B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HIPERBOLIČKI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bs-Latn-B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num>
                      <m:den>
                        <m:r>
                          <a:rPr lang="bs-Latn-B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bs-Latn-B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bs-Latn-B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bs-Latn-B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f>
                      <m:fPr>
                        <m:ctrlPr>
                          <a:rPr lang="bs-Latn-B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AC228D1-C039-4FA4-A645-2C1DE0CE72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585" t="-14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652B279-B33E-4D7A-98EE-550B7F9E0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3138" y="1777736"/>
            <a:ext cx="10514012" cy="576262"/>
          </a:xfrm>
        </p:spPr>
        <p:txBody>
          <a:bodyPr/>
          <a:lstStyle/>
          <a:p>
            <a:r>
              <a:rPr lang="de-DE" sz="1800" b="1" i="0" dirty="0">
                <a:effectLst/>
                <a:latin typeface="Arial" panose="020B0604020202020204" pitchFamily="34" charset="0"/>
              </a:rPr>
              <a:t>Paraboloid</a:t>
            </a:r>
            <a:r>
              <a:rPr lang="de-DE" sz="1800" b="0" i="0" dirty="0">
                <a:effectLst/>
                <a:latin typeface="Arial" panose="020B0604020202020204" pitchFamily="34" charset="0"/>
              </a:rPr>
              <a:t> je</a:t>
            </a:r>
            <a:r>
              <a:rPr lang="bs-Latn-BA" sz="1800" b="0" i="0" dirty="0">
                <a:effectLst/>
                <a:latin typeface="Arial" panose="020B0604020202020204" pitchFamily="34" charset="0"/>
              </a:rPr>
              <a:t> površ</a:t>
            </a:r>
            <a:r>
              <a:rPr lang="de-DE" sz="1800" b="0" i="0" dirty="0">
                <a:effectLst/>
                <a:latin typeface="Arial" panose="020B0604020202020204" pitchFamily="34" charset="0"/>
              </a:rPr>
              <a:t> drugog reda. Postoje dvije vrste paraboloida:</a:t>
            </a:r>
            <a:endParaRPr lang="de-DE" sz="1800" dirty="0"/>
          </a:p>
        </p:txBody>
      </p:sp>
      <p:pic>
        <p:nvPicPr>
          <p:cNvPr id="12" name="Picture 11" descr="Chart, shape&#10;&#10;Description automatically generated">
            <a:extLst>
              <a:ext uri="{FF2B5EF4-FFF2-40B4-BE49-F238E27FC236}">
                <a16:creationId xmlns:a16="http://schemas.microsoft.com/office/drawing/2014/main" id="{B056849C-A394-4471-A442-84C13E362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36" y="4128653"/>
            <a:ext cx="2506374" cy="22582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286E1F-C269-4454-873D-7CB9B3BDB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232" y="4128653"/>
            <a:ext cx="2506374" cy="2258291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DFC4E35-FF49-4081-BE04-AF34101F4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144" y="4128653"/>
            <a:ext cx="2152098" cy="2258291"/>
          </a:xfrm>
          <a:prstGeom prst="rect">
            <a:avLst/>
          </a:prstGeom>
        </p:spPr>
      </p:pic>
      <p:pic>
        <p:nvPicPr>
          <p:cNvPr id="18" name="Picture 17" descr="A picture containing text, sky, water, outdoor&#10;&#10;Description automatically generated">
            <a:extLst>
              <a:ext uri="{FF2B5EF4-FFF2-40B4-BE49-F238E27FC236}">
                <a16:creationId xmlns:a16="http://schemas.microsoft.com/office/drawing/2014/main" id="{A76279ED-6AA0-4E1E-B857-258ED269D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9663" y="4128653"/>
            <a:ext cx="2997802" cy="2119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8F91F2-BEB0-48CE-91D5-6D9A6B8BBD49}"/>
              </a:ext>
            </a:extLst>
          </p:cNvPr>
          <p:cNvSpPr txBox="1"/>
          <p:nvPr/>
        </p:nvSpPr>
        <p:spPr>
          <a:xfrm>
            <a:off x="8929663" y="6457950"/>
            <a:ext cx="29099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hlinkClick r:id="rId8"/>
              </a:rPr>
              <a:t>https://bs.warbletoncouncil.org/paraboloide-hiperbolico-6291</a:t>
            </a:r>
            <a:r>
              <a:rPr lang="bs-Latn-BA" sz="1050" dirty="0"/>
              <a:t> </a:t>
            </a:r>
            <a:endParaRPr lang="de-DE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95192-C097-4B33-A826-3A53DD161C29}"/>
              </a:ext>
            </a:extLst>
          </p:cNvPr>
          <p:cNvSpPr txBox="1"/>
          <p:nvPr/>
        </p:nvSpPr>
        <p:spPr>
          <a:xfrm>
            <a:off x="264536" y="6457950"/>
            <a:ext cx="2506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100" dirty="0">
                <a:hlinkClick r:id="rId9"/>
              </a:rPr>
              <a:t>https://hr.wikipedia.org/wiki/Paraboloid</a:t>
            </a:r>
            <a:r>
              <a:rPr lang="bs-Latn-BA" sz="11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F479B-A0D7-49CE-82E6-08D4435C7731}"/>
              </a:ext>
            </a:extLst>
          </p:cNvPr>
          <p:cNvSpPr txBox="1"/>
          <p:nvPr/>
        </p:nvSpPr>
        <p:spPr>
          <a:xfrm>
            <a:off x="5943600" y="6457950"/>
            <a:ext cx="2781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200" dirty="0">
                <a:hlinkClick r:id="rId9"/>
              </a:rPr>
              <a:t>https://hr.wikipedia.org/wiki/Paraboloid</a:t>
            </a:r>
            <a:r>
              <a:rPr lang="bs-Latn-BA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3FE744-E085-48FB-99C3-17B114E6AF96}"/>
              </a:ext>
            </a:extLst>
          </p:cNvPr>
          <p:cNvSpPr txBox="1"/>
          <p:nvPr/>
        </p:nvSpPr>
        <p:spPr>
          <a:xfrm>
            <a:off x="2962385" y="6448425"/>
            <a:ext cx="2506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700" dirty="0">
                <a:hlinkClick r:id="rId10"/>
              </a:rPr>
              <a:t>https://srpskainfo.com/sve-se-zavrsilo-prirodnim-putem-u-tijelu-djecaka-pronadjen-metak-a-niko-nije-pucao-u-njega/</a:t>
            </a:r>
            <a:r>
              <a:rPr lang="bs-Latn-BA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496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DDF0-48BD-4F3F-9B8C-3F47405B1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KONUS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AE2D1-1266-4C77-A07E-AA8287A26C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7490205" cy="3649133"/>
              </a:xfrm>
            </p:spPr>
            <p:txBody>
              <a:bodyPr/>
              <a:lstStyle/>
              <a:p>
                <a:r>
                  <a:rPr lang="bs-Latn-BA" dirty="0">
                    <a:latin typeface="Arial" panose="020B0604020202020204" pitchFamily="34" charset="0"/>
                    <a:cs typeface="Arial" panose="020B0604020202020204" pitchFamily="34" charset="0"/>
                  </a:rPr>
                  <a:t>Vrste konusa:</a:t>
                </a:r>
              </a:p>
              <a:p>
                <a:r>
                  <a:rPr lang="bs-Latn-BA" dirty="0">
                    <a:latin typeface="Arial" panose="020B0604020202020204" pitchFamily="34" charset="0"/>
                    <a:cs typeface="Arial" panose="020B0604020202020204" pitchFamily="34" charset="0"/>
                  </a:rPr>
                  <a:t>OPĆI</a:t>
                </a:r>
              </a:p>
              <a:p>
                <a:r>
                  <a:rPr lang="bs-Latn-BA" dirty="0">
                    <a:latin typeface="Arial" panose="020B0604020202020204" pitchFamily="34" charset="0"/>
                    <a:cs typeface="Arial" panose="020B0604020202020204" pitchFamily="34" charset="0"/>
                  </a:rPr>
                  <a:t>ROTACIONI – 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okomica iz vrha na </a:t>
                </a:r>
                <a:r>
                  <a:rPr lang="de-DE" b="0" i="0" u="none" strike="noStrike" dirty="0">
                    <a:effectLst/>
                    <a:latin typeface="Arial" panose="020B0604020202020204" pitchFamily="34" charset="0"/>
                  </a:rPr>
                  <a:t>ravan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 baze </a:t>
                </a:r>
                <a:r>
                  <a:rPr lang="de-DE" b="1" i="0" dirty="0">
                    <a:effectLst/>
                    <a:latin typeface="Arial" panose="020B0604020202020204" pitchFamily="34" charset="0"/>
                  </a:rPr>
                  <a:t>prolazi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 sredinom baze kružnog konusa</a:t>
                </a:r>
                <a:endParaRPr lang="bs-Latn-BA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bs-Latn-BA" dirty="0">
                    <a:latin typeface="Arial" panose="020B0604020202020204" pitchFamily="34" charset="0"/>
                    <a:cs typeface="Arial" panose="020B0604020202020204" pitchFamily="34" charset="0"/>
                  </a:rPr>
                  <a:t>KOSI – 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okomica iz vrha na </a:t>
                </a:r>
                <a:r>
                  <a:rPr lang="de-DE" b="0" i="0" strike="noStrike" dirty="0">
                    <a:effectLst/>
                    <a:latin typeface="Arial" panose="020B0604020202020204" pitchFamily="34" charset="0"/>
                  </a:rPr>
                  <a:t>rav</a:t>
                </a:r>
                <a:r>
                  <a:rPr lang="bs-Latn-BA" b="0" i="0" strike="noStrike" dirty="0">
                    <a:effectLst/>
                    <a:latin typeface="Arial" panose="020B0604020202020204" pitchFamily="34" charset="0"/>
                  </a:rPr>
                  <a:t>a</a:t>
                </a:r>
                <a:r>
                  <a:rPr lang="bs-Latn-BA" dirty="0">
                    <a:latin typeface="Arial" panose="020B0604020202020204" pitchFamily="34" charset="0"/>
                  </a:rPr>
                  <a:t>n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 baze </a:t>
                </a:r>
                <a:r>
                  <a:rPr lang="bs-Latn-BA" b="1" dirty="0">
                    <a:effectLst/>
                    <a:latin typeface="Arial" panose="020B0604020202020204" pitchFamily="34" charset="0"/>
                  </a:rPr>
                  <a:t>ne </a:t>
                </a:r>
                <a:r>
                  <a:rPr lang="de-DE" b="1" dirty="0">
                    <a:effectLst/>
                    <a:latin typeface="Arial" panose="020B0604020202020204" pitchFamily="34" charset="0"/>
                  </a:rPr>
                  <a:t>prolazi</a:t>
                </a:r>
                <a:r>
                  <a:rPr lang="de-DE" dirty="0"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sredinom baze kružnog konusa</a:t>
                </a:r>
                <a:r>
                  <a:rPr lang="bs-Latn-BA" b="0" i="0" dirty="0">
                    <a:effectLst/>
                    <a:latin typeface="Arial" panose="020B0604020202020204" pitchFamily="34" charset="0"/>
                  </a:rPr>
                  <a:t> tj. neokomit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bs-Latn-B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bs-Latn-B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bs-Latn-BA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bs-Latn-B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bs-Latn-B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bs-Latn-BA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nor/>
                      </m:rPr>
                      <a:rPr lang="de-DE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bs-Latn-B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bs-Latn-B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bs-Latn-BA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nor/>
                      </m:rPr>
                      <a:rPr lang="bs-Latn-BA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</m:oMath>
                </a14:m>
                <a:endParaRPr lang="bs-Latn-BA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AE2D1-1266-4C77-A07E-AA8287A26C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7490205" cy="3649133"/>
              </a:xfrm>
              <a:blipFill>
                <a:blip r:embed="rId2"/>
                <a:stretch>
                  <a:fillRect l="-570" r="-8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2EE0B5A0-4019-46BD-A17A-B2415AC3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359" y="-107292"/>
            <a:ext cx="3143250" cy="2790825"/>
          </a:xfrm>
          <a:prstGeom prst="rect">
            <a:avLst/>
          </a:prstGeom>
        </p:spPr>
      </p:pic>
      <p:pic>
        <p:nvPicPr>
          <p:cNvPr id="8" name="Picture 7" descr="A picture containing green, laser, accessory&#10;&#10;Description automatically generated">
            <a:extLst>
              <a:ext uri="{FF2B5EF4-FFF2-40B4-BE49-F238E27FC236}">
                <a16:creationId xmlns:a16="http://schemas.microsoft.com/office/drawing/2014/main" id="{48A7B5B0-2002-40C8-AACC-CDE584AC1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551" y="677080"/>
            <a:ext cx="3143250" cy="1581150"/>
          </a:xfrm>
          <a:prstGeom prst="rect">
            <a:avLst/>
          </a:prstGeom>
        </p:spPr>
      </p:pic>
      <p:pic>
        <p:nvPicPr>
          <p:cNvPr id="10" name="Picture 9" descr="A picture containing building, sky, outdoor, grass&#10;&#10;Description automatically generated">
            <a:extLst>
              <a:ext uri="{FF2B5EF4-FFF2-40B4-BE49-F238E27FC236}">
                <a16:creationId xmlns:a16="http://schemas.microsoft.com/office/drawing/2014/main" id="{69593C80-07F4-463A-834E-DF667EEE8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201" y="213772"/>
            <a:ext cx="3050415" cy="1852095"/>
          </a:xfrm>
          <a:prstGeom prst="rect">
            <a:avLst/>
          </a:prstGeom>
        </p:spPr>
      </p:pic>
      <p:pic>
        <p:nvPicPr>
          <p:cNvPr id="12" name="Picture 11" descr="A picture containing outdoor, building, oast, stone&#10;&#10;Description automatically generated">
            <a:extLst>
              <a:ext uri="{FF2B5EF4-FFF2-40B4-BE49-F238E27FC236}">
                <a16:creationId xmlns:a16="http://schemas.microsoft.com/office/drawing/2014/main" id="{2575E272-DEE4-40F1-BA14-4BE497F21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201" y="3429000"/>
            <a:ext cx="2935087" cy="1846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3DE025-81E8-41B4-BCD4-F56F0180D208}"/>
              </a:ext>
            </a:extLst>
          </p:cNvPr>
          <p:cNvSpPr txBox="1"/>
          <p:nvPr/>
        </p:nvSpPr>
        <p:spPr>
          <a:xfrm>
            <a:off x="2934750" y="2355857"/>
            <a:ext cx="4433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600" dirty="0">
                <a:hlinkClick r:id="rId7"/>
              </a:rPr>
              <a:t>https://bs.wikipedia.org/wiki/Kupa_(geometrija)</a:t>
            </a:r>
            <a:r>
              <a:rPr lang="bs-Latn-BA" sz="16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DFCDB-1005-47FA-96FA-0C932AC1014A}"/>
              </a:ext>
            </a:extLst>
          </p:cNvPr>
          <p:cNvSpPr txBox="1"/>
          <p:nvPr/>
        </p:nvSpPr>
        <p:spPr>
          <a:xfrm>
            <a:off x="8585201" y="5329535"/>
            <a:ext cx="2929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200" dirty="0">
                <a:hlinkClick r:id="rId8"/>
              </a:rPr>
              <a:t>https://hr.puntomarinero.com/the-volume-of-the-cone/</a:t>
            </a:r>
            <a:r>
              <a:rPr lang="bs-Latn-BA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C5409-9B96-4E47-8B68-A54173E74F7D}"/>
              </a:ext>
            </a:extLst>
          </p:cNvPr>
          <p:cNvSpPr txBox="1"/>
          <p:nvPr/>
        </p:nvSpPr>
        <p:spPr>
          <a:xfrm>
            <a:off x="8154471" y="2065867"/>
            <a:ext cx="36046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900" dirty="0"/>
              <a:t>https://ru.dreamstime.com/%D0%BA%D0%BE%D0%BD%D1%83%D1%81-%D1%81%D1%84%D0%BE%D1%80%D0%BC%D0%B8%D1%80%D0%BE%D0%B2%D0%B0%D0%BB-%D0%B4%D0%BE%D0%BC%D0%B0-trulli-%D1%81-%D0%BC%D0%B0%D0%BA%D0%B0%D0%BC%D0%B8-%D0%B2-%D0%B0%D0%BF%D1%83%D0%BB%D0%B8%D0%B8-image118823485 </a:t>
            </a:r>
          </a:p>
        </p:txBody>
      </p:sp>
    </p:spTree>
    <p:extLst>
      <p:ext uri="{BB962C8B-B14F-4D97-AF65-F5344CB8AC3E}">
        <p14:creationId xmlns:p14="http://schemas.microsoft.com/office/powerpoint/2010/main" val="25985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167C-5E39-4AE3-AFCC-99D1E1D1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CILINDAR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DD4740-CEF2-4CF0-BE55-08774C3048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649677"/>
                <a:ext cx="10131425" cy="2381250"/>
              </a:xfrm>
            </p:spPr>
            <p:txBody>
              <a:bodyPr/>
              <a:lstStyle/>
              <a:p>
                <a:r>
                  <a:rPr lang="bs-Latn-BA" b="1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de-DE" b="1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ilindar </a:t>
                </a:r>
                <a:r>
                  <a:rPr lang="de-DE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nastaje kada jedna</a:t>
                </a:r>
                <a:r>
                  <a:rPr lang="bs-Latn-BA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čin</a:t>
                </a:r>
                <a:r>
                  <a:rPr lang="de-DE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u krive u ravni interpretiramo u trodimenzionalnom</a:t>
                </a:r>
                <a:r>
                  <a:rPr lang="bs-Latn-BA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prostoru</a:t>
                </a:r>
                <a:r>
                  <a:rPr lang="bs-Latn-BA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bs-Latn-BA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Vrste cilindara: </a:t>
                </a:r>
              </a:p>
              <a:p>
                <a:r>
                  <a:rPr lang="bs-Latn-BA" dirty="0">
                    <a:latin typeface="Arial" panose="020B0604020202020204" pitchFamily="34" charset="0"/>
                    <a:cs typeface="Arial" panose="020B0604020202020204" pitchFamily="34" charset="0"/>
                  </a:rPr>
                  <a:t>ELIPTIČKI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s-Latn-BA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s-Latn-BA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bs-Latn-BA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bs-Latn-B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bs-Latn-B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bs-Latn-B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endParaRPr lang="bs-Latn-BA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bs-Latn-BA" dirty="0">
                    <a:latin typeface="Arial" panose="020B0604020202020204" pitchFamily="34" charset="0"/>
                    <a:cs typeface="Arial" panose="020B0604020202020204" pitchFamily="34" charset="0"/>
                  </a:rPr>
                  <a:t>PARABOLIČKI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bs-Latn-BA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p>
                        <m:r>
                          <a:rPr lang="bs-Latn-B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bs-Latn-B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  <m:r>
                      <a:rPr lang="bs-Latn-B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𝑝𝑥</m:t>
                    </m:r>
                  </m:oMath>
                </a14:m>
                <a:endParaRPr lang="bs-Latn-BA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bs-Latn-BA" dirty="0">
                    <a:latin typeface="Arial" panose="020B0604020202020204" pitchFamily="34" charset="0"/>
                    <a:cs typeface="Arial" panose="020B0604020202020204" pitchFamily="34" charset="0"/>
                  </a:rPr>
                  <a:t>HIPERBOLIČKI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s-Latn-BA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s-Latn-BA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bs-Latn-BA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bs-Latn-B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f>
                      <m:fPr>
                        <m:ctrlPr>
                          <a:rPr lang="bs-Latn-B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bs-Latn-B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endParaRPr lang="bs-Latn-BA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DD4740-CEF2-4CF0-BE55-08774C3048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649677"/>
                <a:ext cx="10131425" cy="2381250"/>
              </a:xfrm>
              <a:blipFill>
                <a:blip r:embed="rId2"/>
                <a:stretch>
                  <a:fillRect l="-4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0CB1C41-EBAC-4321-8644-1C12ABB97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602" y="4271962"/>
            <a:ext cx="2124075" cy="238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600F4-1403-4E86-9B92-F730143D5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348" y="4271962"/>
            <a:ext cx="4591050" cy="2381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6DBC4A-59C6-4561-80CD-19357CB9D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80" y="4524375"/>
            <a:ext cx="2133600" cy="1724025"/>
          </a:xfrm>
          <a:prstGeom prst="rect">
            <a:avLst/>
          </a:prstGeom>
        </p:spPr>
      </p:pic>
      <p:pic>
        <p:nvPicPr>
          <p:cNvPr id="6" name="Picture 5" descr="A group of cans&#10;&#10;Description automatically generated with low confidence">
            <a:extLst>
              <a:ext uri="{FF2B5EF4-FFF2-40B4-BE49-F238E27FC236}">
                <a16:creationId xmlns:a16="http://schemas.microsoft.com/office/drawing/2014/main" id="{96DDB603-3381-4C3F-A740-32824FBB58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513" y="2306902"/>
            <a:ext cx="2003238" cy="1632639"/>
          </a:xfrm>
          <a:prstGeom prst="rect">
            <a:avLst/>
          </a:prstGeom>
        </p:spPr>
      </p:pic>
      <p:pic>
        <p:nvPicPr>
          <p:cNvPr id="10" name="Picture 9" descr="A picture containing light&#10;&#10;Description automatically generated">
            <a:extLst>
              <a:ext uri="{FF2B5EF4-FFF2-40B4-BE49-F238E27FC236}">
                <a16:creationId xmlns:a16="http://schemas.microsoft.com/office/drawing/2014/main" id="{88D4018E-4552-4081-AC8A-167C4E59D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2159" y="2306902"/>
            <a:ext cx="2124075" cy="15282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128F91-5971-4C16-964C-09FA2CE789E0}"/>
              </a:ext>
            </a:extLst>
          </p:cNvPr>
          <p:cNvSpPr txBox="1"/>
          <p:nvPr/>
        </p:nvSpPr>
        <p:spPr>
          <a:xfrm>
            <a:off x="541538" y="6248400"/>
            <a:ext cx="2982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600" dirty="0">
                <a:hlinkClick r:id="rId8"/>
              </a:rPr>
              <a:t>https://web.math.pmf.unizg.hr/~beros/la/krcko/cilindri.html</a:t>
            </a:r>
            <a:r>
              <a:rPr lang="bs-Latn-BA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D1569E-B7E4-42C5-BC34-E5E19434E1B5}"/>
              </a:ext>
            </a:extLst>
          </p:cNvPr>
          <p:cNvSpPr txBox="1"/>
          <p:nvPr/>
        </p:nvSpPr>
        <p:spPr>
          <a:xfrm>
            <a:off x="5494202" y="6146878"/>
            <a:ext cx="17311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100" dirty="0">
                <a:hlinkClick r:id="rId8"/>
              </a:rPr>
              <a:t>https://web.math.pmf.unizg.hr/~beros/la/krcko/cilindri.html</a:t>
            </a:r>
            <a:r>
              <a:rPr lang="bs-Latn-BA" sz="11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175BB-FCF8-4173-92C9-0D59BC712F5D}"/>
              </a:ext>
            </a:extLst>
          </p:cNvPr>
          <p:cNvSpPr txBox="1"/>
          <p:nvPr/>
        </p:nvSpPr>
        <p:spPr>
          <a:xfrm>
            <a:off x="8014019" y="5846795"/>
            <a:ext cx="1794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400" dirty="0">
                <a:hlinkClick r:id="rId8"/>
              </a:rPr>
              <a:t>https://web.math.pmf.unizg.hr/~beros/la/krcko/cilindri.html</a:t>
            </a:r>
            <a:r>
              <a:rPr lang="bs-Latn-BA" sz="1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E2AC8-8DFF-4EBF-9688-565B31B7C950}"/>
              </a:ext>
            </a:extLst>
          </p:cNvPr>
          <p:cNvSpPr txBox="1"/>
          <p:nvPr/>
        </p:nvSpPr>
        <p:spPr>
          <a:xfrm>
            <a:off x="9330431" y="4030927"/>
            <a:ext cx="248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200" dirty="0">
                <a:hlinkClick r:id="rId9"/>
              </a:rPr>
              <a:t>https://hristo.hr/kategorija-proizvoda/dijelovi-i-dodaci/unutarnji-dijelovi/cilindri/</a:t>
            </a:r>
            <a:endParaRPr lang="bs-Latn-BA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048B80-DBE7-4AA1-B88B-CFC103F2C6A8}"/>
              </a:ext>
            </a:extLst>
          </p:cNvPr>
          <p:cNvSpPr txBox="1"/>
          <p:nvPr/>
        </p:nvSpPr>
        <p:spPr>
          <a:xfrm>
            <a:off x="6303146" y="4119239"/>
            <a:ext cx="19885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100" dirty="0">
                <a:hlinkClick r:id="rId10"/>
              </a:rPr>
              <a:t>https://www.facebook.com/diskontifeniks/posts/2301335746645845/</a:t>
            </a:r>
            <a:r>
              <a:rPr lang="bs-Latn-BA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7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AEAEF-DF40-4D21-9037-F1FE318C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497150"/>
            <a:ext cx="10131425" cy="168676"/>
          </a:xfrm>
        </p:spPr>
        <p:txBody>
          <a:bodyPr>
            <a:normAutofit fontScale="90000"/>
          </a:bodyPr>
          <a:lstStyle/>
          <a:p>
            <a:pPr algn="ctr"/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literatura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54C50-D72F-46DE-B6ED-A7181EF69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451" y="976544"/>
            <a:ext cx="8442665" cy="5881456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bs-Latn-BA" sz="1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https://hr.wikipedia.org/wiki/Analiti%C4%8Dka_geometrija</a:t>
            </a:r>
            <a:endParaRPr lang="bs-Latn-BA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bs-Latn-BA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https://hr.wikipedia.org/wiki/Krivulje_drugog_reda</a:t>
            </a:r>
            <a:endParaRPr lang="bs-Latn-BA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bs-Latn-BA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https://hr.wikipedia.org/wiki/Kru%C5%BEnica</a:t>
            </a:r>
            <a:endParaRPr lang="bs-Latn-BA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bs-Latn-BA" sz="1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https://hr2.wiki/wiki/Parabolic_arch</a:t>
            </a:r>
            <a:endParaRPr lang="bs-Latn-BA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bs-Latn-BA" sz="12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https://www.geogebra.org/m/AV9CJWvg</a:t>
            </a:r>
            <a:endParaRPr lang="bs-Latn-BA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bs-Latn-BA" sz="12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https://matematika.fandom.com/bs/wiki/Elipsa#Povr.C5.A1ina_i_obim</a:t>
            </a:r>
            <a:r>
              <a:rPr lang="bs-Latn-BA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Tx/>
              <a:buChar char="-"/>
            </a:pPr>
            <a:r>
              <a:rPr lang="bs-Latn-BA" sz="12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https://hr.wikipedia.org/wiki/Elipsa</a:t>
            </a:r>
            <a:r>
              <a:rPr lang="bs-Latn-BA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Tx/>
              <a:buChar char="-"/>
            </a:pPr>
            <a:r>
              <a:rPr lang="bs-Latn-BA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https://bs.wikipedia.org/wiki/Parabola_(matematika)</a:t>
            </a:r>
            <a:r>
              <a:rPr lang="bs-Latn-BA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Tx/>
              <a:buChar char="-"/>
            </a:pPr>
            <a:r>
              <a:rPr lang="bs-Latn-BA" sz="1200" dirty="0">
                <a:hlinkClick r:id="rId10"/>
              </a:rPr>
              <a:t>https://bs.wikipedia.org/wiki/Povr%C5%A1</a:t>
            </a:r>
            <a:r>
              <a:rPr lang="bs-Latn-BA" sz="1200" dirty="0"/>
              <a:t> </a:t>
            </a:r>
          </a:p>
          <a:p>
            <a:pPr>
              <a:buFontTx/>
              <a:buChar char="-"/>
            </a:pPr>
            <a:r>
              <a:rPr lang="bs-Latn-BA" sz="1200" dirty="0">
                <a:hlinkClick r:id="rId11"/>
              </a:rPr>
              <a:t>https://enciklopedija.hr/natuknica.aspx?ID=17716</a:t>
            </a:r>
            <a:r>
              <a:rPr lang="bs-Latn-BA" sz="1200" dirty="0"/>
              <a:t> </a:t>
            </a:r>
          </a:p>
          <a:p>
            <a:pPr>
              <a:buFontTx/>
              <a:buChar char="-"/>
            </a:pPr>
            <a:r>
              <a:rPr lang="bs-Latn-BA" sz="1200" dirty="0">
                <a:hlinkClick r:id="rId12"/>
              </a:rPr>
              <a:t>https://hr.wikipedia.org/wiki/Hiperboloid</a:t>
            </a:r>
            <a:r>
              <a:rPr lang="bs-Latn-BA" sz="1200" dirty="0"/>
              <a:t> </a:t>
            </a:r>
          </a:p>
          <a:p>
            <a:pPr>
              <a:buFontTx/>
              <a:buChar char="-"/>
            </a:pPr>
            <a:r>
              <a:rPr lang="bs-Latn-BA" sz="1200" dirty="0">
                <a:hlinkClick r:id="rId13"/>
              </a:rPr>
              <a:t>https://hr.wikipedia.org/wiki/Paraboloid</a:t>
            </a:r>
            <a:r>
              <a:rPr lang="bs-Latn-BA" sz="1200" dirty="0"/>
              <a:t> </a:t>
            </a:r>
          </a:p>
          <a:p>
            <a:pPr>
              <a:buFontTx/>
              <a:buChar char="-"/>
            </a:pPr>
            <a:r>
              <a:rPr lang="bs-Latn-BA" sz="1200" dirty="0">
                <a:hlinkClick r:id="rId14"/>
              </a:rPr>
              <a:t>https://bs.wikipedia.org/wiki/Kupa_(geometrija)</a:t>
            </a:r>
            <a:r>
              <a:rPr lang="bs-Latn-BA" sz="1200" dirty="0"/>
              <a:t> </a:t>
            </a:r>
          </a:p>
          <a:p>
            <a:pPr>
              <a:buFontTx/>
              <a:buChar char="-"/>
            </a:pPr>
            <a:r>
              <a:rPr lang="bs-Latn-BA" sz="1200" dirty="0">
                <a:hlinkClick r:id="rId15"/>
              </a:rPr>
              <a:t>http://lavica.fesb.unist.hr/mat2/predavanja/node55.html</a:t>
            </a:r>
            <a:r>
              <a:rPr lang="bs-Latn-BA" sz="1200" dirty="0"/>
              <a:t> </a:t>
            </a:r>
          </a:p>
          <a:p>
            <a:pPr>
              <a:buFontTx/>
              <a:buChar char="-"/>
            </a:pPr>
            <a:r>
              <a:rPr lang="bs-Latn-BA" sz="1200" dirty="0">
                <a:hlinkClick r:id="rId16"/>
              </a:rPr>
              <a:t>https://web.math.pmf.unizg.hr/~beros/la/krcko/cilindri.html</a:t>
            </a:r>
            <a:r>
              <a:rPr lang="bs-Latn-BA" sz="1200" dirty="0"/>
              <a:t> </a:t>
            </a:r>
          </a:p>
          <a:p>
            <a:pPr>
              <a:buFontTx/>
              <a:buChar char="-"/>
            </a:pPr>
            <a:r>
              <a:rPr lang="bs-Latn-BA" sz="1200" dirty="0">
                <a:hlinkClick r:id="rId17"/>
              </a:rPr>
              <a:t>https://www.facebook.com/diskontifeniks/posts/2301335746645845/</a:t>
            </a:r>
            <a:endParaRPr lang="bs-Latn-B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59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0F78-894B-4EB5-B547-92E6C675A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Analitička geometrija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68C23-7DC7-440A-BCE9-51DB0EE4D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de-DE" b="1" i="0" dirty="0">
                <a:effectLst/>
                <a:latin typeface="Arial" panose="020B0604020202020204" pitchFamily="34" charset="0"/>
              </a:rPr>
              <a:t>Analitička geometrija</a:t>
            </a:r>
            <a:r>
              <a:rPr lang="de-DE" b="0" i="0" dirty="0">
                <a:effectLst/>
                <a:latin typeface="Arial" panose="020B0604020202020204" pitchFamily="34" charset="0"/>
              </a:rPr>
              <a:t> je grana 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geometrije</a:t>
            </a:r>
            <a:r>
              <a:rPr lang="de-DE" b="0" i="0" dirty="0">
                <a:effectLst/>
                <a:latin typeface="Arial" panose="020B0604020202020204" pitchFamily="34" charset="0"/>
              </a:rPr>
              <a:t> u kojoj se koriste 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algebarske</a:t>
            </a:r>
            <a:r>
              <a:rPr lang="de-DE" b="0" i="0" dirty="0">
                <a:effectLst/>
                <a:latin typeface="Arial" panose="020B0604020202020204" pitchFamily="34" charset="0"/>
              </a:rPr>
              <a:t> metode prvenstveno </a:t>
            </a:r>
            <a:r>
              <a:rPr lang="de-DE" b="1" i="0" u="none" strike="noStrike" dirty="0">
                <a:effectLst/>
                <a:latin typeface="Arial" panose="020B0604020202020204" pitchFamily="34" charset="0"/>
              </a:rPr>
              <a:t>linearne algebre</a:t>
            </a:r>
            <a:r>
              <a:rPr lang="de-DE" b="1" i="0" dirty="0">
                <a:effectLst/>
                <a:latin typeface="Arial" panose="020B0604020202020204" pitchFamily="34" charset="0"/>
              </a:rPr>
              <a:t> </a:t>
            </a:r>
            <a:r>
              <a:rPr lang="de-DE" b="0" i="0" dirty="0">
                <a:effectLst/>
                <a:latin typeface="Arial" panose="020B0604020202020204" pitchFamily="34" charset="0"/>
              </a:rPr>
              <a:t>da bi se riješili geometrijski problemi.</a:t>
            </a:r>
          </a:p>
          <a:p>
            <a:pPr>
              <a:lnSpc>
                <a:spcPct val="90000"/>
              </a:lnSpc>
            </a:pPr>
            <a:r>
              <a:rPr lang="de-DE" b="0" i="0" dirty="0">
                <a:effectLst/>
                <a:latin typeface="Arial" panose="020B0604020202020204" pitchFamily="34" charset="0"/>
              </a:rPr>
              <a:t>Metoda analitičke geometrije se koristi u svim primijenjenim </a:t>
            </a:r>
            <a:r>
              <a:rPr lang="bs-Latn-BA" b="0" i="0" dirty="0">
                <a:effectLst/>
                <a:latin typeface="Arial" panose="020B0604020202020204" pitchFamily="34" charset="0"/>
              </a:rPr>
              <a:t>naukama</a:t>
            </a:r>
            <a:r>
              <a:rPr lang="de-DE" b="0" i="0" dirty="0">
                <a:effectLst/>
                <a:latin typeface="Arial" panose="020B0604020202020204" pitchFamily="34" charset="0"/>
              </a:rPr>
              <a:t>, ali posebno unutar fizike, npr. za opis putanje planeta. </a:t>
            </a:r>
            <a:endParaRPr lang="bs-Latn-BA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de-DE" b="0" i="0" dirty="0">
                <a:effectLst/>
                <a:latin typeface="Arial" panose="020B0604020202020204" pitchFamily="34" charset="0"/>
              </a:rPr>
              <a:t>Prvo se analitička geometrija bavila pitanjima planeta i tzv. </a:t>
            </a:r>
            <a:r>
              <a:rPr lang="de-DE" b="1" dirty="0">
                <a:latin typeface="Arial" panose="020B0604020202020204" pitchFamily="34" charset="0"/>
              </a:rPr>
              <a:t>Euklidskom</a:t>
            </a:r>
            <a:r>
              <a:rPr lang="bs-Latn-BA" b="1" dirty="0">
                <a:latin typeface="Arial" panose="020B0604020202020204" pitchFamily="34" charset="0"/>
              </a:rPr>
              <a:t> geometrijom</a:t>
            </a:r>
            <a:r>
              <a:rPr lang="bs-Latn-BA" dirty="0">
                <a:latin typeface="Arial" panose="020B0604020202020204" pitchFamily="34" charset="0"/>
              </a:rPr>
              <a:t> </a:t>
            </a:r>
            <a:r>
              <a:rPr lang="de-DE" b="0" i="0" dirty="0">
                <a:effectLst/>
                <a:latin typeface="Arial" panose="020B0604020202020204" pitchFamily="34" charset="0"/>
              </a:rPr>
              <a:t>(prostornom geometrijom).</a:t>
            </a:r>
            <a:endParaRPr lang="bs-Latn-BA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de-DE" b="0" i="0" dirty="0">
                <a:effectLst/>
                <a:latin typeface="Arial" panose="020B0604020202020204" pitchFamily="34" charset="0"/>
              </a:rPr>
              <a:t>Osnova analitičke geometrije je korištenje koordinatnog s</a:t>
            </a:r>
            <a:r>
              <a:rPr lang="bs-Latn-BA" b="0" i="0" dirty="0">
                <a:effectLst/>
                <a:latin typeface="Arial" panose="020B0604020202020204" pitchFamily="34" charset="0"/>
              </a:rPr>
              <a:t>istema</a:t>
            </a:r>
            <a:r>
              <a:rPr lang="de-DE" b="0" i="0" dirty="0">
                <a:effectLst/>
                <a:latin typeface="Arial" panose="020B0604020202020204" pitchFamily="34" charset="0"/>
              </a:rPr>
              <a:t>.</a:t>
            </a:r>
            <a:endParaRPr lang="bs-Latn-BA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de-DE" b="0" i="0" dirty="0">
                <a:effectLst/>
                <a:latin typeface="Arial" panose="020B0604020202020204" pitchFamily="34" charset="0"/>
              </a:rPr>
              <a:t>Obično se koristi </a:t>
            </a:r>
            <a:r>
              <a:rPr lang="de-DE" b="1" dirty="0">
                <a:latin typeface="Arial" panose="020B0604020202020204" pitchFamily="34" charset="0"/>
              </a:rPr>
              <a:t>Kartezijev koordinatni </a:t>
            </a:r>
            <a:r>
              <a:rPr lang="bs-Latn-BA" b="1" dirty="0">
                <a:latin typeface="Arial" panose="020B0604020202020204" pitchFamily="34" charset="0"/>
              </a:rPr>
              <a:t>sistem</a:t>
            </a:r>
            <a:r>
              <a:rPr lang="de-DE" b="0" i="0" dirty="0"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5C752B08-381C-4800-808E-4BD52034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375"/>
          <a:stretch/>
        </p:blipFill>
        <p:spPr>
          <a:xfrm>
            <a:off x="5905500" y="639097"/>
            <a:ext cx="6019800" cy="561882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5FCAD8-417E-4F6A-9530-388353E3D16E}"/>
              </a:ext>
            </a:extLst>
          </p:cNvPr>
          <p:cNvSpPr txBox="1"/>
          <p:nvPr/>
        </p:nvSpPr>
        <p:spPr>
          <a:xfrm>
            <a:off x="6198830" y="5364480"/>
            <a:ext cx="5447070" cy="52504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bs-Latn-BA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Pravougli Kartezijev koordinatni sistem u prostoru</a:t>
            </a:r>
            <a:endParaRPr lang="de-DE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A9C6A5-0CAB-4B13-BEEE-AE52B0761D59}"/>
              </a:ext>
            </a:extLst>
          </p:cNvPr>
          <p:cNvSpPr txBox="1"/>
          <p:nvPr/>
        </p:nvSpPr>
        <p:spPr>
          <a:xfrm>
            <a:off x="6198830" y="6098959"/>
            <a:ext cx="544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https://www.wikiwand.com/hr/Kartezijev_koordinatni_sustav</a:t>
            </a:r>
            <a:endParaRPr lang="bs-Latn-B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79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Hvala na pažnji!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C94FC-6C25-479D-AAF2-CF23B41ED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9371" y="446433"/>
            <a:ext cx="4995334" cy="3649134"/>
          </a:xfrm>
        </p:spPr>
        <p:txBody>
          <a:bodyPr/>
          <a:lstStyle/>
          <a:p>
            <a:r>
              <a:rPr lang="bs-Latn-BA" sz="3600" b="1" dirty="0">
                <a:latin typeface="Arial" panose="020B0604020202020204" pitchFamily="34" charset="0"/>
                <a:cs typeface="Arial" panose="020B0604020202020204" pitchFamily="34" charset="0"/>
              </a:rPr>
              <a:t>Krive drugog reda:</a:t>
            </a:r>
          </a:p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Kružnica</a:t>
            </a:r>
          </a:p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Elipsa</a:t>
            </a:r>
          </a:p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Parabola</a:t>
            </a:r>
          </a:p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Hiperbola 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5E4424-C42E-419A-B4EE-3F8F533876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bs-Latn-BA" sz="3600" b="1" dirty="0">
                <a:latin typeface="Arial" panose="020B0604020202020204" pitchFamily="34" charset="0"/>
                <a:cs typeface="Arial" panose="020B0604020202020204" pitchFamily="34" charset="0"/>
              </a:rPr>
              <a:t>Površi drugog reda:</a:t>
            </a:r>
          </a:p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Elipsoid </a:t>
            </a:r>
          </a:p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Hiperboloid (jednokrilni i dvokrilni)</a:t>
            </a:r>
          </a:p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Paraboloid (eliptički i hiperbolički)</a:t>
            </a:r>
          </a:p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Konus (opći, rotacioni i kosi)</a:t>
            </a:r>
          </a:p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Cilindar (eliptički, parabolički i hiperbolički)</a:t>
            </a:r>
          </a:p>
        </p:txBody>
      </p:sp>
    </p:spTree>
    <p:extLst>
      <p:ext uri="{BB962C8B-B14F-4D97-AF65-F5344CB8AC3E}">
        <p14:creationId xmlns:p14="http://schemas.microsoft.com/office/powerpoint/2010/main" val="218653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6630-8BBF-4DD8-BFCA-D248FF46C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Krive drugog reda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89E2B21-7F12-45AE-ABF6-91942A9F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225" y="643463"/>
            <a:ext cx="5580356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88B4C-35B4-4A31-8D90-90C970489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4072194" cy="3972232"/>
          </a:xfrm>
        </p:spPr>
        <p:txBody>
          <a:bodyPr>
            <a:normAutofit fontScale="92500" lnSpcReduction="10000"/>
          </a:bodyPr>
          <a:lstStyle/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Jednačina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dvije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nepoznate</a:t>
            </a:r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Ax</a:t>
            </a:r>
            <a:r>
              <a:rPr lang="en-GB" i="1" baseline="30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 +By</a:t>
            </a:r>
            <a:r>
              <a:rPr lang="en-GB" i="1" baseline="30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 + C</a:t>
            </a:r>
            <a:r>
              <a:rPr lang="en-GB" i="1" baseline="30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GB" i="1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xy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+ Dx + </a:t>
            </a:r>
            <a:r>
              <a:rPr lang="en-GB" i="1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Ey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+F =0 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 za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A</a:t>
            </a:r>
            <a:r>
              <a:rPr lang="en-GB" i="1" baseline="30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 + B </a:t>
            </a:r>
            <a:r>
              <a:rPr lang="en-GB" i="1" baseline="30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 +C </a:t>
            </a:r>
            <a:r>
              <a:rPr lang="en-GB" i="1" baseline="30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 ≠ 0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je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jednačina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krive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drugog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reda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 u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ravni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x0y. </a:t>
            </a:r>
            <a:endParaRPr lang="bs-Latn-B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slov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A</a:t>
            </a:r>
            <a:r>
              <a:rPr lang="en-GB" i="1" baseline="30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 + B</a:t>
            </a:r>
            <a:r>
              <a:rPr lang="en-GB" i="1" baseline="30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 +C</a:t>
            </a:r>
            <a:r>
              <a:rPr lang="en-GB" i="1" baseline="30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 ≠</a:t>
            </a:r>
            <a:r>
              <a:rPr lang="bs-Latn-BA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0 </a:t>
            </a:r>
            <a:r>
              <a:rPr lang="bs-Latn-BA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označava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da je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lijeva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strana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polinom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drugog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stepana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varijantama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x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y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bs-Latn-B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Krive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drugog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nastaju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presjekom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ravni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kružne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dvostruke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konusne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</a:t>
            </a:r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ovrši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bs-Latn-B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zavisnosti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ugla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pod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kojim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ravan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sječe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kružnu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dvostruku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konusnu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</a:t>
            </a:r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ovrš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dobijamo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različite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krive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bs-Latn-B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60231-4C13-4CF4-B0BD-C9FFB3E28C68}"/>
              </a:ext>
            </a:extLst>
          </p:cNvPr>
          <p:cNvSpPr txBox="1"/>
          <p:nvPr/>
        </p:nvSpPr>
        <p:spPr>
          <a:xfrm>
            <a:off x="1302225" y="6143348"/>
            <a:ext cx="536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4"/>
              </a:rPr>
              <a:t>https://hr.wikipedia.org/wiki/Krivulje_drugog_reda</a:t>
            </a:r>
            <a:r>
              <a:rPr lang="bs-Latn-BA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44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E6F10-F7BD-4D7F-BE85-406AE33CD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87" y="638644"/>
            <a:ext cx="4513792" cy="9144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FFFFFF"/>
                </a:solidFill>
              </a:rPr>
              <a:t>Kružnica</a:t>
            </a:r>
            <a:endParaRPr lang="en-US" sz="48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176F3-C371-4D43-9F6F-9E89C37A44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6876" y="1675416"/>
                <a:ext cx="4513792" cy="5027225"/>
              </a:xfrm>
            </p:spPr>
            <p:txBody>
              <a:bodyPr vert="horz" lIns="91440" tIns="45720" rIns="91440" bIns="45720" rtlCol="0" anchor="t"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pl-PL" b="1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Kružnica</a:t>
                </a:r>
                <a:r>
                  <a:rPr lang="pl-PL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je skup svih tačaka u ravni jednako </a:t>
                </a:r>
                <a:r>
                  <a:rPr lang="pl-PL" b="0" i="0" u="none" strike="noStrike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udaljenih</a:t>
                </a:r>
                <a:r>
                  <a:rPr lang="pl-PL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od zadane </a:t>
                </a:r>
                <a:r>
                  <a:rPr lang="pl-PL" b="0" i="0" strike="noStrike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tačke</a:t>
                </a:r>
                <a:r>
                  <a:rPr lang="pl-PL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(središta) u našem slučaju od tačke </a:t>
                </a:r>
                <a:r>
                  <a:rPr lang="pl-PL" i="1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M</a:t>
                </a:r>
                <a:r>
                  <a:rPr lang="pl-PL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bs-Latn-BA" sz="1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Poluprečnik kružnice </a:t>
                </a:r>
                <a:r>
                  <a:rPr lang="bs-Latn-BA" sz="18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r</a:t>
                </a:r>
                <a:r>
                  <a:rPr lang="bs-Latn-BA" sz="1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je duž koja spaja centar kružnice sa bilo kojom tačkom kružnice.</a:t>
                </a:r>
              </a:p>
              <a:p>
                <a:pPr marL="0" indent="0">
                  <a:buNone/>
                </a:pPr>
                <a:r>
                  <a:rPr lang="bs-Latn-BA" sz="1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Duž </a:t>
                </a:r>
                <a:r>
                  <a:rPr lang="bs-Latn-BA" sz="18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d</a:t>
                </a:r>
                <a:r>
                  <a:rPr lang="bs-Latn-BA" sz="1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bs-Latn-BA" sz="1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koja spaja centralno simetrične tačke kružnice nazivamo prečnik kružnice. Tačka </a:t>
                </a:r>
                <a:r>
                  <a:rPr lang="bs-Latn-BA" sz="18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M</a:t>
                </a:r>
                <a:r>
                  <a:rPr lang="bs-Latn-BA" sz="1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je sredina prečnika </a:t>
                </a:r>
                <a:r>
                  <a:rPr lang="bs-Latn-BA" sz="18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d</a:t>
                </a:r>
                <a:r>
                  <a:rPr lang="bs-Latn-BA" sz="1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pl-PL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Jednačina kružnice sa središtem u </a:t>
                </a:r>
                <a:r>
                  <a:rPr lang="pl-PL" i="1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S(0,0)</a:t>
                </a:r>
                <a:r>
                  <a:rPr lang="pl-PL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bs-Latn-BA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bs-Latn-BA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bs-Latn-BA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l-PL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pl-PL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Jednačina kružnice sa središtem u </a:t>
                </a:r>
                <a:r>
                  <a:rPr lang="pl-PL" i="1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S(p,q)</a:t>
                </a:r>
                <a:r>
                  <a:rPr lang="pl-PL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bs-Latn-BA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bs-Latn-BA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bs-Latn-BA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bs-Latn-BA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bs-Latn-BA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bs-Latn-BA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bs-Latn-BA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bs-Latn-BA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bs-Latn-BA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bs-Latn-BA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l-PL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pl-PL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Formula za obim: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bs-Latn-BA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r>
                        <a:rPr lang="bs-Latn-BA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bs-Latn-BA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𝑅</m:t>
                      </m:r>
                      <m:r>
                        <a:rPr lang="bs-Latn-BA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𝜋</m:t>
                      </m:r>
                      <m:r>
                        <a:rPr lang="bs-Latn-BA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bs-Latn-BA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𝑖𝑙𝑖</m:t>
                      </m:r>
                      <m:r>
                        <a:rPr lang="bs-Latn-BA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bs-Latn-BA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r>
                        <a:rPr lang="bs-Latn-BA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=2</m:t>
                      </m:r>
                      <m:r>
                        <a:rPr lang="bs-Latn-BA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𝑟</m:t>
                      </m:r>
                      <m:r>
                        <a:rPr lang="bs-Latn-BA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𝜋</m:t>
                      </m:r>
                    </m:oMath>
                  </m:oMathPara>
                </a14:m>
                <a:endParaRPr lang="pl-PL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pl-P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Formula za površinu: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bs-Latn-BA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bs-Latn-BA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bs-Latn-BA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𝜋</m:t>
                      </m:r>
                      <m:sSup>
                        <m:sSupPr>
                          <m:ctrlPr>
                            <a:rPr lang="bs-Latn-BA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bs-Latn-BA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  <m:sup>
                          <m:r>
                            <a:rPr lang="bs-Latn-BA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l-PL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176F3-C371-4D43-9F6F-9E89C37A4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6876" y="1675416"/>
                <a:ext cx="4513792" cy="5027225"/>
              </a:xfrm>
              <a:blipFill>
                <a:blip r:embed="rId3"/>
                <a:stretch>
                  <a:fillRect l="-541" t="-6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51D9BDE6-12F1-4283-97ED-668EF7848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E7B8FE-C279-42F5-94EF-936543F8AA68}"/>
              </a:ext>
            </a:extLst>
          </p:cNvPr>
          <p:cNvSpPr txBox="1"/>
          <p:nvPr/>
        </p:nvSpPr>
        <p:spPr>
          <a:xfrm>
            <a:off x="6984528" y="5752730"/>
            <a:ext cx="4215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5"/>
              </a:rPr>
              <a:t>https://hr.wikipedia.org/wiki/Kru%C5%BEnica</a:t>
            </a:r>
            <a:r>
              <a:rPr lang="bs-Latn-BA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0940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EC3EF-5DF2-434C-AD57-643A9BDA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310"/>
            <a:ext cx="10131425" cy="779165"/>
          </a:xfrm>
        </p:spPr>
        <p:txBody>
          <a:bodyPr/>
          <a:lstStyle/>
          <a:p>
            <a:pPr algn="ctr"/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Primjeri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Content Placeholder 1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2744E1A-F12D-4B87-825C-A2F669162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42" y="929298"/>
            <a:ext cx="2743809" cy="2018606"/>
          </a:xfrm>
        </p:spPr>
      </p:pic>
      <p:pic>
        <p:nvPicPr>
          <p:cNvPr id="23" name="Picture 22" descr="A picture containing bicycle, transport, leaning, wheel&#10;&#10;Description automatically generated">
            <a:extLst>
              <a:ext uri="{FF2B5EF4-FFF2-40B4-BE49-F238E27FC236}">
                <a16:creationId xmlns:a16="http://schemas.microsoft.com/office/drawing/2014/main" id="{F6BF3D66-4373-41D4-AE2B-4CECD57C1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36" y="763163"/>
            <a:ext cx="4138885" cy="2038587"/>
          </a:xfrm>
          <a:prstGeom prst="rect">
            <a:avLst/>
          </a:prstGeom>
        </p:spPr>
      </p:pic>
      <p:pic>
        <p:nvPicPr>
          <p:cNvPr id="25" name="Picture 24" descr="A close up of a person's eye&#10;&#10;Description automatically generated">
            <a:extLst>
              <a:ext uri="{FF2B5EF4-FFF2-40B4-BE49-F238E27FC236}">
                <a16:creationId xmlns:a16="http://schemas.microsoft.com/office/drawing/2014/main" id="{1B7F0E9D-8029-47C3-A5DA-351C6930E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8" y="3791865"/>
            <a:ext cx="2576808" cy="2018606"/>
          </a:xfrm>
          <a:prstGeom prst="rect">
            <a:avLst/>
          </a:prstGeom>
        </p:spPr>
      </p:pic>
      <p:pic>
        <p:nvPicPr>
          <p:cNvPr id="29" name="Picture 28" descr="A black and white clock&#10;&#10;Description automatically generated with medium confidence">
            <a:extLst>
              <a:ext uri="{FF2B5EF4-FFF2-40B4-BE49-F238E27FC236}">
                <a16:creationId xmlns:a16="http://schemas.microsoft.com/office/drawing/2014/main" id="{B9C402C4-C216-4A11-BA84-CDAFC7EA5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99" y="3507499"/>
            <a:ext cx="2587338" cy="2587338"/>
          </a:xfrm>
          <a:prstGeom prst="rect">
            <a:avLst/>
          </a:prstGeom>
        </p:spPr>
      </p:pic>
      <p:pic>
        <p:nvPicPr>
          <p:cNvPr id="31" name="Picture 30" descr="A picture containing text, device, compass, barometer&#10;&#10;Description automatically generated">
            <a:extLst>
              <a:ext uri="{FF2B5EF4-FFF2-40B4-BE49-F238E27FC236}">
                <a16:creationId xmlns:a16="http://schemas.microsoft.com/office/drawing/2014/main" id="{6F02B92C-C6C5-4350-A808-E6139F368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579" y="3917623"/>
            <a:ext cx="2587339" cy="2298022"/>
          </a:xfrm>
          <a:prstGeom prst="rect">
            <a:avLst/>
          </a:prstGeom>
        </p:spPr>
      </p:pic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15243090-1EB4-4C76-BA1F-586C5F440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2648" y="3178206"/>
            <a:ext cx="3761509" cy="2956781"/>
          </a:xfrm>
          <a:prstGeom prst="rect">
            <a:avLst/>
          </a:prstGeom>
        </p:spPr>
      </p:pic>
      <p:pic>
        <p:nvPicPr>
          <p:cNvPr id="35" name="Picture 34" descr="A person playing tennis&#10;&#10;Description automatically generated with medium confidence">
            <a:extLst>
              <a:ext uri="{FF2B5EF4-FFF2-40B4-BE49-F238E27FC236}">
                <a16:creationId xmlns:a16="http://schemas.microsoft.com/office/drawing/2014/main" id="{BB7AFE80-95F1-4A73-93E0-578425146D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548" y="642355"/>
            <a:ext cx="3688489" cy="2458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FA5831-6AA9-4AB0-8443-3FF53FF2B55F}"/>
              </a:ext>
            </a:extLst>
          </p:cNvPr>
          <p:cNvSpPr txBox="1"/>
          <p:nvPr/>
        </p:nvSpPr>
        <p:spPr>
          <a:xfrm>
            <a:off x="8318377" y="3178206"/>
            <a:ext cx="3373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0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https://www.24sata.hr/lifestyle/mrsavite-uz-igru-hula-hoop-u-30-minuta-trosi-500-kalorija-573067</a:t>
            </a:r>
            <a:endParaRPr lang="bs-Latn-BA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5C0D4-2B51-4187-A5EA-8F0F4585A96C}"/>
              </a:ext>
            </a:extLst>
          </p:cNvPr>
          <p:cNvSpPr txBox="1"/>
          <p:nvPr/>
        </p:nvSpPr>
        <p:spPr>
          <a:xfrm>
            <a:off x="2859219" y="6215645"/>
            <a:ext cx="35599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600" dirty="0">
                <a:latin typeface="Arial" panose="020B0604020202020204" pitchFamily="34" charset="0"/>
                <a:cs typeface="Arial" panose="020B0604020202020204" pitchFamily="34" charset="0"/>
              </a:rPr>
              <a:t>https://www.aliexpress.com/item/1005003319135735.html?spm=a2g0o.productlist.0.0.4a1ba8c9m0HaG1&amp;algo_pvid=a8c18670-b46f-4cf2-bd36-fede7bed74b5&amp;algo_exp_id=a8c18670-b46f-4cf2-bd36-fede7bed74b5-8&amp;pdp_ext_f=%7B%22sku_id%22%3A%2212000025188781913%22%7D&amp;pdp_pi=-1%3B3.27%3B-1%3B-1%40salePrice%3BUSD%3Bsearch-main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6163E-8820-4054-AA7B-444F0DE5AE93}"/>
              </a:ext>
            </a:extLst>
          </p:cNvPr>
          <p:cNvSpPr txBox="1"/>
          <p:nvPr/>
        </p:nvSpPr>
        <p:spPr>
          <a:xfrm>
            <a:off x="3453414" y="2801750"/>
            <a:ext cx="395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200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https://www.m-bikeshop.com/proizvod/cross-alissa-24/</a:t>
            </a:r>
            <a:endParaRPr lang="bs-Latn-B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5A4B6-5D89-4470-BA26-17501968DD7D}"/>
              </a:ext>
            </a:extLst>
          </p:cNvPr>
          <p:cNvSpPr txBox="1"/>
          <p:nvPr/>
        </p:nvSpPr>
        <p:spPr>
          <a:xfrm>
            <a:off x="221942" y="3078749"/>
            <a:ext cx="23348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100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https://www.polovniautomobili.com/auto-vesti/saveti/6569/kruzni-tok-pravila-voznje</a:t>
            </a:r>
            <a:endParaRPr lang="bs-Latn-BA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EC5B59-B472-4541-B0A9-13F35E2AE398}"/>
              </a:ext>
            </a:extLst>
          </p:cNvPr>
          <p:cNvSpPr txBox="1"/>
          <p:nvPr/>
        </p:nvSpPr>
        <p:spPr>
          <a:xfrm>
            <a:off x="6702641" y="6347534"/>
            <a:ext cx="240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400" dirty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https://hr.wikipedia.org/wiki/Sat</a:t>
            </a:r>
            <a:endParaRPr lang="bs-Latn-B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BC855-69D9-4A15-B0EE-98138AC99364}"/>
              </a:ext>
            </a:extLst>
          </p:cNvPr>
          <p:cNvSpPr txBox="1"/>
          <p:nvPr/>
        </p:nvSpPr>
        <p:spPr>
          <a:xfrm>
            <a:off x="9348186" y="6347534"/>
            <a:ext cx="2501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200" dirty="0">
                <a:latin typeface="Arial" panose="020B0604020202020204" pitchFamily="34" charset="0"/>
                <a:cs typeface="Arial" panose="020B0604020202020204" pitchFamily="34" charset="0"/>
                <a:hlinkClick r:id="rId13"/>
              </a:rPr>
              <a:t>https://www.vivre.hr/p-1487474/kompas_instruments</a:t>
            </a:r>
            <a:endParaRPr lang="bs-Latn-B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7A8C4A-B643-4726-A0BD-67168723C7A8}"/>
              </a:ext>
            </a:extLst>
          </p:cNvPr>
          <p:cNvSpPr txBox="1"/>
          <p:nvPr/>
        </p:nvSpPr>
        <p:spPr>
          <a:xfrm>
            <a:off x="133165" y="6094837"/>
            <a:ext cx="2359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  <a:hlinkClick r:id="rId14"/>
              </a:rPr>
              <a:t>https://www.wikiwand.com/bs/Ljudsko_oko</a:t>
            </a:r>
            <a:endParaRPr lang="bs-Latn-B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79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0A0B-3583-4917-8F99-F38C5301E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1" y="345119"/>
            <a:ext cx="10131425" cy="920648"/>
          </a:xfrm>
        </p:spPr>
        <p:txBody>
          <a:bodyPr/>
          <a:lstStyle/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elipsa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D46DCF3C-44BD-4B1C-9D69-C1271156BB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9075" y="1265767"/>
                <a:ext cx="7781925" cy="539220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de-DE" b="1" i="0" dirty="0">
                    <a:effectLst/>
                    <a:latin typeface="Arial" panose="020B0604020202020204" pitchFamily="34" charset="0"/>
                  </a:rPr>
                  <a:t>Elipsa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 je zatvorena </a:t>
                </a:r>
                <a:r>
                  <a:rPr lang="de-DE" dirty="0">
                    <a:latin typeface="Arial" panose="020B0604020202020204" pitchFamily="34" charset="0"/>
                  </a:rPr>
                  <a:t>kriv</a:t>
                </a:r>
                <a:r>
                  <a:rPr lang="bs-Latn-BA" dirty="0">
                    <a:latin typeface="Arial" panose="020B0604020202020204" pitchFamily="34" charset="0"/>
                  </a:rPr>
                  <a:t>a koja je 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određena dvjema </a:t>
                </a:r>
                <a:r>
                  <a:rPr lang="de-DE" b="0" i="0" u="none" strike="noStrike" dirty="0">
                    <a:effectLst/>
                    <a:latin typeface="Arial" panose="020B0604020202020204" pitchFamily="34" charset="0"/>
                  </a:rPr>
                  <a:t>poluosima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: velikom (oznaka: 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) i malom (oznaka: 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).</a:t>
                </a:r>
                <a:endParaRPr lang="bs-Latn-BA" b="0" i="0" dirty="0">
                  <a:effectLst/>
                  <a:latin typeface="Arial" panose="020B0604020202020204" pitchFamily="34" charset="0"/>
                </a:endParaRPr>
              </a:p>
              <a:p>
                <a:r>
                  <a:rPr lang="de-DE" b="0" i="0" dirty="0">
                    <a:effectLst/>
                    <a:latin typeface="Arial" panose="020B0604020202020204" pitchFamily="34" charset="0"/>
                  </a:rPr>
                  <a:t>Oblik elipse definira se njenim </a:t>
                </a:r>
                <a:r>
                  <a:rPr lang="de-DE" b="0" i="0" u="none" strike="noStrike" dirty="0">
                    <a:effectLst/>
                    <a:latin typeface="Arial" panose="020B0604020202020204" pitchFamily="34" charset="0"/>
                  </a:rPr>
                  <a:t>ekscentricitetom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 (oznaka: 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e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).</a:t>
                </a:r>
                <a:endParaRPr lang="bs-Latn-BA" b="0" i="0" dirty="0">
                  <a:effectLst/>
                  <a:latin typeface="Arial" panose="020B0604020202020204" pitchFamily="34" charset="0"/>
                </a:endParaRPr>
              </a:p>
              <a:p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Ekscentricitet je konstanta karakteristična za svaku elipsu. Predstavlja minimalno rastojanje fokusne tačke elipse od elipse, duž ose. Označava se sa </a:t>
                </a:r>
                <a:r>
                  <a:rPr lang="bs-Latn-BA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e</a:t>
                </a:r>
                <a:r>
                  <a:rPr lang="bs-Latn-BA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i izračunava se kao:</a:t>
                </a:r>
                <a:endParaRPr lang="bs-Latn-BA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bs-Latn-BA" b="1" i="1">
                        <a:latin typeface="Cambria Math" panose="02040503050406030204" pitchFamily="18" charset="0"/>
                      </a:rPr>
                      <m:t>𝒆</m:t>
                    </m:r>
                    <m:r>
                      <a:rPr lang="bs-Latn-BA" b="1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bs-Latn-BA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bs-Latn-BA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bs-Latn-BA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bs-Latn-BA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bs-Latn-BA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bs-Latn-BA" b="1" i="1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bs-Latn-BA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bs-Latn-BA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bs-Latn-BA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bs-Latn-BA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bs-Latn-BA" b="0" i="0" dirty="0">
                  <a:effectLst/>
                  <a:latin typeface="Arial" panose="020B0604020202020204" pitchFamily="34" charset="0"/>
                </a:endParaRPr>
              </a:p>
              <a:p>
                <a:r>
                  <a:rPr lang="de-DE" b="0" i="0" dirty="0">
                    <a:effectLst/>
                    <a:latin typeface="Arial" panose="020B0604020202020204" pitchFamily="34" charset="0"/>
                  </a:rPr>
                  <a:t>Uz zadane dvije t</a:t>
                </a:r>
                <a:r>
                  <a:rPr lang="bs-Latn-BA" b="0" i="0" dirty="0">
                    <a:effectLst/>
                    <a:latin typeface="Arial" panose="020B0604020202020204" pitchFamily="34" charset="0"/>
                  </a:rPr>
                  <a:t>a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čke u ravni, t</a:t>
                </a:r>
                <a:r>
                  <a:rPr lang="bs-Latn-BA" b="0" i="0" dirty="0">
                    <a:effectLst/>
                    <a:latin typeface="Arial" panose="020B0604020202020204" pitchFamily="34" charset="0"/>
                  </a:rPr>
                  <a:t>a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čke 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de-DE" b="0" i="1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 i 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de-DE" b="0" i="1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 i d</a:t>
                </a:r>
                <a:r>
                  <a:rPr lang="bs-Latn-BA" b="0" i="0" dirty="0">
                    <a:effectLst/>
                    <a:latin typeface="Arial" panose="020B0604020202020204" pitchFamily="34" charset="0"/>
                  </a:rPr>
                  <a:t>a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ljinu 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2a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 na kojoj su simetrično odabrane t</a:t>
                </a:r>
                <a:r>
                  <a:rPr lang="bs-Latn-BA" b="0" i="0" dirty="0">
                    <a:effectLst/>
                    <a:latin typeface="Arial" panose="020B0604020202020204" pitchFamily="34" charset="0"/>
                  </a:rPr>
                  <a:t>a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čke 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de-DE" b="0" i="1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 i 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de-DE" b="0" i="1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 uz uvjet</a:t>
                </a:r>
                <a:r>
                  <a:rPr lang="bs-Latn-BA" dirty="0">
                    <a:latin typeface="Arial" panose="020B0604020202020204" pitchFamily="34" charset="0"/>
                  </a:rPr>
                  <a:t> </a:t>
                </a:r>
                <a:r>
                  <a:rPr lang="bs-Latn-BA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2a&gt;d(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de-DE" b="0" i="1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bs-Latn-BA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F</a:t>
                </a:r>
                <a:r>
                  <a:rPr lang="de-DE" b="0" i="1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bs-Latn-BA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bs-Latn-BA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</a:t>
                </a:r>
                <a:r>
                  <a:rPr lang="bs-Latn-BA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tada elipsom s fokusima (žarištima) u t</a:t>
                </a:r>
                <a:r>
                  <a:rPr lang="bs-Latn-BA" b="0" i="0" dirty="0">
                    <a:effectLst/>
                    <a:latin typeface="Arial" panose="020B0604020202020204" pitchFamily="34" charset="0"/>
                  </a:rPr>
                  <a:t>a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čkama 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de-DE" b="0" i="1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 i 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de-DE" b="0" i="1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 i velikom os</a:t>
                </a:r>
                <a:r>
                  <a:rPr lang="bs-Latn-BA" b="0" i="0" dirty="0">
                    <a:effectLst/>
                    <a:latin typeface="Arial" panose="020B0604020202020204" pitchFamily="34" charset="0"/>
                  </a:rPr>
                  <a:t>om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2a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 nazivamo skup t</a:t>
                </a:r>
                <a:r>
                  <a:rPr lang="bs-Latn-BA" b="0" i="0" dirty="0">
                    <a:effectLst/>
                    <a:latin typeface="Arial" panose="020B0604020202020204" pitchFamily="34" charset="0"/>
                  </a:rPr>
                  <a:t>a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čaka u ravni za koje je z</a:t>
                </a:r>
                <a:r>
                  <a:rPr lang="bs-Latn-BA" dirty="0">
                    <a:latin typeface="Arial" panose="020B0604020202020204" pitchFamily="34" charset="0"/>
                  </a:rPr>
                  <a:t>bir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 udaljenosti do fokusa</a:t>
                </a:r>
                <a:r>
                  <a:rPr lang="de-DE" b="0" i="1" dirty="0">
                    <a:effectLst/>
                    <a:latin typeface="Arial" panose="020B0604020202020204" pitchFamily="34" charset="0"/>
                  </a:rPr>
                  <a:t> 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de-DE" b="0" i="1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DE" b="0" i="1" dirty="0">
                    <a:effectLst/>
                    <a:latin typeface="Arial" panose="020B0604020202020204" pitchFamily="34" charset="0"/>
                  </a:rPr>
                  <a:t> 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i 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de-DE" b="0" i="1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de-DE" b="0" i="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 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jednak 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2a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.</a:t>
                </a:r>
                <a:endParaRPr lang="bs-Latn-BA" b="0" i="0" dirty="0">
                  <a:effectLst/>
                  <a:latin typeface="Arial" panose="020B0604020202020204" pitchFamily="34" charset="0"/>
                </a:endParaRPr>
              </a:p>
              <a:p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de-DE" b="0" i="1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 i 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de-DE" b="0" i="1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 </a:t>
                </a:r>
                <a:r>
                  <a:rPr lang="bs-Latn-BA" b="0" i="0" dirty="0">
                    <a:effectLst/>
                    <a:latin typeface="Arial" panose="020B0604020202020204" pitchFamily="34" charset="0"/>
                  </a:rPr>
                  <a:t>su žarišta ili fokusi elipse.</a:t>
                </a:r>
              </a:p>
              <a:p>
                <a:r>
                  <a:rPr lang="pl-PL" i="0" dirty="0">
                    <a:effectLst/>
                    <a:latin typeface="Arial" panose="020B0604020202020204" pitchFamily="34" charset="0"/>
                  </a:rPr>
                  <a:t>Jednačina elipse sa središtem u </a:t>
                </a:r>
                <a:r>
                  <a:rPr lang="pl-PL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S(0, 0)</a:t>
                </a:r>
                <a:r>
                  <a:rPr lang="pl-PL" dirty="0"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:</a:t>
                </a:r>
                <a:endParaRPr lang="pl-PL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b="0" i="0" dirty="0">
                    <a:effectLst/>
                    <a:latin typeface="Arial" panose="020B0604020202020204" pitchFamily="34" charset="0"/>
                  </a:rPr>
                  <a:t>Elipsa sa središtem u ishodištu koordinatnog s</a:t>
                </a:r>
                <a:r>
                  <a:rPr lang="bs-Latn-BA" b="0" i="0" dirty="0">
                    <a:effectLst/>
                    <a:latin typeface="Arial" panose="020B0604020202020204" pitchFamily="34" charset="0"/>
                  </a:rPr>
                  <a:t>istema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 i poluosima 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 i 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 određena je tzv. </a:t>
                </a:r>
                <a:r>
                  <a:rPr lang="de-DE" b="1" i="0" dirty="0">
                    <a:effectLst/>
                    <a:latin typeface="Arial" panose="020B0604020202020204" pitchFamily="34" charset="0"/>
                  </a:rPr>
                  <a:t>kanonskom jedna</a:t>
                </a:r>
                <a:r>
                  <a:rPr lang="bs-Latn-BA" b="1" i="0" dirty="0">
                    <a:effectLst/>
                    <a:latin typeface="Arial" panose="020B0604020202020204" pitchFamily="34" charset="0"/>
                  </a:rPr>
                  <a:t>čin</a:t>
                </a:r>
                <a:r>
                  <a:rPr lang="de-DE" b="1" i="0" dirty="0">
                    <a:effectLst/>
                    <a:latin typeface="Arial" panose="020B0604020202020204" pitchFamily="34" charset="0"/>
                  </a:rPr>
                  <a:t>om</a:t>
                </a:r>
                <a:r>
                  <a:rPr lang="bs-Latn-BA" dirty="0">
                    <a:latin typeface="Arial" panose="020B0604020202020204" pitchFamily="34" charset="0"/>
                  </a:rPr>
                  <a:t>:</a:t>
                </a:r>
                <a:endParaRPr lang="bs-Latn-BA" i="0" dirty="0">
                  <a:effectLst/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bs-Latn-BA" i="0" dirty="0">
                  <a:effectLst/>
                  <a:latin typeface="Arial" panose="020B0604020202020204" pitchFamily="34" charset="0"/>
                </a:endParaRPr>
              </a:p>
              <a:p>
                <a:r>
                  <a:rPr lang="de-DE" i="0" dirty="0">
                    <a:effectLst/>
                    <a:latin typeface="Arial" panose="020B0604020202020204" pitchFamily="34" charset="0"/>
                  </a:rPr>
                  <a:t>Jedna</a:t>
                </a:r>
                <a:r>
                  <a:rPr lang="bs-Latn-BA" i="0" dirty="0">
                    <a:effectLst/>
                    <a:latin typeface="Arial" panose="020B0604020202020204" pitchFamily="34" charset="0"/>
                  </a:rPr>
                  <a:t>čin</a:t>
                </a:r>
                <a:r>
                  <a:rPr lang="de-DE" i="0" dirty="0">
                    <a:effectLst/>
                    <a:latin typeface="Arial" panose="020B0604020202020204" pitchFamily="34" charset="0"/>
                  </a:rPr>
                  <a:t>a elipse sa središtem u </a:t>
                </a:r>
                <a:r>
                  <a:rPr lang="de-DE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S(p, q)</a:t>
                </a:r>
                <a:r>
                  <a:rPr lang="bs-Latn-BA" dirty="0"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:</a:t>
                </a:r>
                <a:endParaRPr lang="de-DE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b="0" i="0" dirty="0">
                    <a:effectLst/>
                    <a:latin typeface="Arial" panose="020B0604020202020204" pitchFamily="34" charset="0"/>
                  </a:rPr>
                  <a:t>Elipsa sa središtem t</a:t>
                </a:r>
                <a:r>
                  <a:rPr lang="bs-Latn-BA" b="0" i="0" dirty="0">
                    <a:effectLst/>
                    <a:latin typeface="Arial" panose="020B0604020202020204" pitchFamily="34" charset="0"/>
                  </a:rPr>
                  <a:t>a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čki 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 određenoj koordinatama 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S(p, q) 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i poluosima 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 i </a:t>
                </a:r>
                <a:r>
                  <a:rPr lang="de-DE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 određena je jedna</a:t>
                </a:r>
                <a:r>
                  <a:rPr lang="bs-Latn-BA" b="0" i="0" dirty="0">
                    <a:effectLst/>
                    <a:latin typeface="Arial" panose="020B0604020202020204" pitchFamily="34" charset="0"/>
                  </a:rPr>
                  <a:t>čin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om</a:t>
                </a:r>
                <a:r>
                  <a:rPr lang="bs-Latn-BA" b="0" i="0" dirty="0">
                    <a:effectLst/>
                    <a:latin typeface="Arial" panose="020B0604020202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bs-Latn-B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bs-Latn-BA" i="0" dirty="0"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D46DCF3C-44BD-4B1C-9D69-C1271156B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9075" y="1265767"/>
                <a:ext cx="7781925" cy="5392208"/>
              </a:xfrm>
              <a:blipFill>
                <a:blip r:embed="rId2"/>
                <a:stretch>
                  <a:fillRect l="-157" r="-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8584E297-0708-44E7-9AF6-46BD6134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078" y="3536440"/>
            <a:ext cx="4764257" cy="2918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9AA563-84A4-410D-AE6C-FAFD0CE9DFF0}"/>
              </a:ext>
            </a:extLst>
          </p:cNvPr>
          <p:cNvSpPr txBox="1"/>
          <p:nvPr/>
        </p:nvSpPr>
        <p:spPr>
          <a:xfrm>
            <a:off x="7670307" y="6455425"/>
            <a:ext cx="423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4"/>
              </a:rPr>
              <a:t>https://hr.wikipedia.org/wiki/Elipsa</a:t>
            </a:r>
            <a:r>
              <a:rPr lang="bs-Latn-BA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6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EEE0D-0E83-4354-ABC3-0941009D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420114"/>
            <a:ext cx="10131425" cy="1456267"/>
          </a:xfrm>
        </p:spPr>
        <p:txBody>
          <a:bodyPr/>
          <a:lstStyle/>
          <a:p>
            <a:pPr algn="ctr"/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primjeri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A picture containing tree, sky, outdoor, arch&#10;&#10;Description automatically generated">
            <a:extLst>
              <a:ext uri="{FF2B5EF4-FFF2-40B4-BE49-F238E27FC236}">
                <a16:creationId xmlns:a16="http://schemas.microsoft.com/office/drawing/2014/main" id="{41A066D4-55D3-4F82-A9B5-CC03BFBC0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287" y="2743200"/>
            <a:ext cx="3794995" cy="2549236"/>
          </a:xfr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738D37A-18FD-40CA-A73E-951F59EB5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161" y="2743200"/>
            <a:ext cx="4104551" cy="25492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7BCAA5-AC05-4093-8937-09316D595042}"/>
              </a:ext>
            </a:extLst>
          </p:cNvPr>
          <p:cNvSpPr txBox="1"/>
          <p:nvPr/>
        </p:nvSpPr>
        <p:spPr>
          <a:xfrm>
            <a:off x="932155" y="5521911"/>
            <a:ext cx="417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https://www.gradnja.me/clanak/456/Elipsa-na-krovu</a:t>
            </a:r>
            <a:endParaRPr lang="bs-Latn-B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29397-253A-4A1C-ADFC-62348D2E5803}"/>
              </a:ext>
            </a:extLst>
          </p:cNvPr>
          <p:cNvSpPr txBox="1"/>
          <p:nvPr/>
        </p:nvSpPr>
        <p:spPr>
          <a:xfrm>
            <a:off x="7057161" y="5601810"/>
            <a:ext cx="4288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5"/>
              </a:rPr>
              <a:t>https://docplayer.rs/142792054-Geometrija-i-smer-deo-4-krive-u-ravni.html</a:t>
            </a:r>
            <a:r>
              <a:rPr lang="bs-Latn-BA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745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7F53-2B3B-4F41-A132-C2AB56FC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parabola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7C9047-85D0-405F-854D-7B6B0F752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2" y="2142067"/>
                <a:ext cx="6282266" cy="3649133"/>
              </a:xfrm>
            </p:spPr>
            <p:txBody>
              <a:bodyPr>
                <a:normAutofit/>
              </a:bodyPr>
              <a:lstStyle/>
              <a:p>
                <a:r>
                  <a:rPr lang="de-DE" b="1" i="0" dirty="0">
                    <a:effectLst/>
                    <a:latin typeface="Arial" panose="020B0604020202020204" pitchFamily="34" charset="0"/>
                  </a:rPr>
                  <a:t>Parabola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 je </a:t>
                </a:r>
                <a:r>
                  <a:rPr lang="de-DE" b="0" i="0" u="none" strike="noStrike" dirty="0">
                    <a:effectLst/>
                    <a:latin typeface="Arial" panose="020B0604020202020204" pitchFamily="34" charset="0"/>
                  </a:rPr>
                  <a:t>skup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 </a:t>
                </a:r>
                <a:r>
                  <a:rPr lang="de-DE" b="0" i="0" u="none" strike="noStrike" dirty="0">
                    <a:effectLst/>
                    <a:latin typeface="Arial" panose="020B0604020202020204" pitchFamily="34" charset="0"/>
                  </a:rPr>
                  <a:t>tačaka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 u ravni, koje su jednako udaljene od </a:t>
                </a:r>
                <a:r>
                  <a:rPr lang="de-DE" b="0" i="0" u="none" strike="noStrike" dirty="0">
                    <a:effectLst/>
                    <a:latin typeface="Arial" panose="020B0604020202020204" pitchFamily="34" charset="0"/>
                  </a:rPr>
                  <a:t>prave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 (tzv. </a:t>
                </a:r>
                <a:r>
                  <a:rPr lang="de-DE" b="0" i="1" dirty="0">
                    <a:effectLst/>
                    <a:latin typeface="Arial" panose="020B0604020202020204" pitchFamily="34" charset="0"/>
                  </a:rPr>
                  <a:t>direktrisa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) od date tačke, koja leži na toj pravoj (tzv. </a:t>
                </a:r>
                <a:r>
                  <a:rPr lang="de-DE" b="0" i="1" dirty="0">
                    <a:effectLst/>
                    <a:latin typeface="Arial" panose="020B0604020202020204" pitchFamily="34" charset="0"/>
                  </a:rPr>
                  <a:t>fokus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).</a:t>
                </a:r>
                <a:endParaRPr lang="bs-Latn-BA" b="0" i="0" dirty="0">
                  <a:effectLst/>
                  <a:latin typeface="Arial" panose="020B0604020202020204" pitchFamily="34" charset="0"/>
                </a:endParaRPr>
              </a:p>
              <a:p>
                <a:r>
                  <a:rPr lang="pl-PL" b="0" i="0" dirty="0">
                    <a:effectLst/>
                    <a:latin typeface="Arial" panose="020B0604020202020204" pitchFamily="34" charset="0"/>
                  </a:rPr>
                  <a:t>Kanonski (normalni) oblik jednačine parabole u normalnom položaju (osa parabole je paralelna sa osom </a:t>
                </a:r>
                <a:r>
                  <a:rPr lang="pl-PL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pl-PL" dirty="0">
                    <a:latin typeface="Arial" panose="020B0604020202020204" pitchFamily="34" charset="0"/>
                  </a:rPr>
                  <a:t> 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te za vrh parabole</a:t>
                </a:r>
                <a:r>
                  <a:rPr lang="bs-Latn-BA" b="0" i="0" dirty="0">
                    <a:effectLst/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bs-Latn-BA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bs-Latn-BA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bs-Latn-BA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bs-Latn-BA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bs-Latn-BA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bs-Latn-BA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bs-Latn-BA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bs-Latn-BA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bs-Latn-BA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bs-Latn-BA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bs-Latn-BA" dirty="0">
                    <a:latin typeface="Arial" panose="020B0604020202020204" pitchFamily="34" charset="0"/>
                    <a:cs typeface="Arial" panose="020B0604020202020204" pitchFamily="34" charset="0"/>
                  </a:rPr>
                  <a:t>vrijedi: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bs-Latn-B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bs-Latn-B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bs-Latn-BA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bs-Latn-BA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bs-Latn-BA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bs-Latn-B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p>
                        <m:r>
                          <a:rPr lang="bs-Latn-B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bs-Latn-B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  <m:r>
                      <a:rPr lang="bs-Latn-B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bs-Latn-B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bs-Latn-B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bs-Latn-B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bs-Latn-B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bs-Latn-B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bs-Latn-B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bs-Latn-B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bs-Latn-BA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l-PL" b="0" i="0" dirty="0">
                    <a:effectLst/>
                    <a:latin typeface="Arial" panose="020B0604020202020204" pitchFamily="34" charset="0"/>
                  </a:rPr>
                  <a:t>Kanonski oblik jednačine parabole s osom u osi </a:t>
                </a:r>
                <a:r>
                  <a:rPr lang="bs-Latn-BA" b="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y</a:t>
                </a:r>
                <a:r>
                  <a:rPr lang="bs-Latn-BA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b="0" i="0" dirty="0">
                    <a:effectLst/>
                    <a:latin typeface="Arial" panose="020B0604020202020204" pitchFamily="34" charset="0"/>
                  </a:rPr>
                  <a:t>i vrhom u koordinatnom početku se može zapisati kao</a:t>
                </a:r>
                <a:r>
                  <a:rPr lang="bs-Latn-BA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bs-Latn-B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bs-Latn-BA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bs-Latn-B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  <m:r>
                      <a:rPr lang="bs-Latn-BA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𝑝𝑦</m:t>
                    </m:r>
                  </m:oMath>
                </a14:m>
                <a:endParaRPr lang="bs-Latn-BA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7C9047-85D0-405F-854D-7B6B0F752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2" y="2142067"/>
                <a:ext cx="6282266" cy="3649133"/>
              </a:xfrm>
              <a:blipFill>
                <a:blip r:embed="rId3"/>
                <a:stretch>
                  <a:fillRect l="-680" r="-16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F102BFF-F530-4669-96FC-5856E2B15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935" y="2292577"/>
            <a:ext cx="4210539" cy="308904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D4EC2D-2FDB-4052-8FA3-DBFCDAA51377}"/>
              </a:ext>
            </a:extLst>
          </p:cNvPr>
          <p:cNvSpPr txBox="1"/>
          <p:nvPr/>
        </p:nvSpPr>
        <p:spPr>
          <a:xfrm>
            <a:off x="7658100" y="5791200"/>
            <a:ext cx="414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5"/>
              </a:rPr>
              <a:t>https://hr.wikipedia.org/wiki/Parabola</a:t>
            </a:r>
            <a:r>
              <a:rPr lang="bs-Latn-BA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749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0</TotalTime>
  <Words>2004</Words>
  <Application>Microsoft Office PowerPoint</Application>
  <PresentationFormat>Widescreen</PresentationFormat>
  <Paragraphs>159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Celestial</vt:lpstr>
      <vt:lpstr>Krive I površi drugog reda</vt:lpstr>
      <vt:lpstr>Analitička geometrija</vt:lpstr>
      <vt:lpstr>PowerPoint Presentation</vt:lpstr>
      <vt:lpstr>Krive drugog reda</vt:lpstr>
      <vt:lpstr>Kružnica</vt:lpstr>
      <vt:lpstr>Primjeri</vt:lpstr>
      <vt:lpstr>elipsa</vt:lpstr>
      <vt:lpstr>primjeri</vt:lpstr>
      <vt:lpstr>parabola</vt:lpstr>
      <vt:lpstr>primjeri</vt:lpstr>
      <vt:lpstr>hiperbola</vt:lpstr>
      <vt:lpstr>primjeri</vt:lpstr>
      <vt:lpstr>Površi drugog reda</vt:lpstr>
      <vt:lpstr>elipsoid</vt:lpstr>
      <vt:lpstr>hiperboloid</vt:lpstr>
      <vt:lpstr>paraboloid</vt:lpstr>
      <vt:lpstr>KONUS</vt:lpstr>
      <vt:lpstr>CILINDAR</vt:lpstr>
      <vt:lpstr>literatura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Krive I površi drugog reda</dc:title>
  <dc:creator>Zulka Musić</dc:creator>
  <cp:lastModifiedBy>Zulka Musić</cp:lastModifiedBy>
  <cp:revision>66</cp:revision>
  <dcterms:created xsi:type="dcterms:W3CDTF">2022-02-08T08:54:38Z</dcterms:created>
  <dcterms:modified xsi:type="dcterms:W3CDTF">2022-02-11T10:17:19Z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